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82" r:id="rId5"/>
    <p:sldId id="258" r:id="rId6"/>
    <p:sldId id="259" r:id="rId7"/>
    <p:sldId id="262" r:id="rId8"/>
    <p:sldId id="261" r:id="rId9"/>
    <p:sldId id="263" r:id="rId10"/>
    <p:sldId id="264" r:id="rId11"/>
    <p:sldId id="265" r:id="rId12"/>
    <p:sldId id="266" r:id="rId13"/>
    <p:sldId id="267" r:id="rId14"/>
    <p:sldId id="269" r:id="rId15"/>
    <p:sldId id="268"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45.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22.xml"/><Relationship Id="rId2" Type="http://schemas.openxmlformats.org/officeDocument/2006/relationships/image" Target="../media/image15.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tags" Target="../tags/tag25.xml"/><Relationship Id="rId3" Type="http://schemas.openxmlformats.org/officeDocument/2006/relationships/image" Target="../media/image16.png"/><Relationship Id="rId2" Type="http://schemas.openxmlformats.org/officeDocument/2006/relationships/tags" Target="../tags/tag2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tags" Target="../tags/tag28.xml"/><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tags" Target="../tags/tag29.xml"/><Relationship Id="rId2" Type="http://schemas.openxmlformats.org/officeDocument/2006/relationships/image" Target="../media/image21.png"/><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25.png"/><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image" Target="../media/image9.png"/><Relationship Id="rId7" Type="http://schemas.openxmlformats.org/officeDocument/2006/relationships/tags" Target="../tags/tag1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10.png"/><Relationship Id="rId7" Type="http://schemas.openxmlformats.org/officeDocument/2006/relationships/tags" Target="../tags/tag1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1" Type="http://schemas.openxmlformats.org/officeDocument/2006/relationships/notesSlide" Target="../notesSlides/notesSlide6.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image" Target="../media/image11.png"/><Relationship Id="rId7" Type="http://schemas.openxmlformats.org/officeDocument/2006/relationships/tags" Target="../tags/tag15.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1" Type="http://schemas.openxmlformats.org/officeDocument/2006/relationships/notesSlide" Target="../notesSlides/notesSlide7.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12.png"/><Relationship Id="rId7" Type="http://schemas.openxmlformats.org/officeDocument/2006/relationships/tags" Target="../tags/tag1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1" Type="http://schemas.openxmlformats.org/officeDocument/2006/relationships/notesSlide" Target="../notesSlides/notesSlide8.xml"/><Relationship Id="rId10"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13.png"/><Relationship Id="rId7" Type="http://schemas.openxmlformats.org/officeDocument/2006/relationships/tags" Target="../tags/tag19.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3" Type="http://schemas.openxmlformats.org/officeDocument/2006/relationships/image" Target="../media/image5.png"/><Relationship Id="rId2" Type="http://schemas.openxmlformats.org/officeDocument/2006/relationships/image" Target="../media/image4.sv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d5cd49357acd4cd4a2f732a3e281cf59"/>
          <p:cNvPicPr>
            <a:picLocks noChangeAspect="1"/>
          </p:cNvPicPr>
          <p:nvPr/>
        </p:nvPicPr>
        <p:blipFill>
          <a:blip r:embed="rId1"/>
          <a:srcRect l="-231"/>
          <a:stretch>
            <a:fillRect/>
          </a:stretch>
        </p:blipFill>
        <p:spPr>
          <a:xfrm>
            <a:off x="-120650" y="-68044"/>
            <a:ext cx="12433935" cy="6994088"/>
          </a:xfrm>
          <a:prstGeom prst="rect">
            <a:avLst/>
          </a:prstGeom>
        </p:spPr>
      </p:pic>
      <p:sp>
        <p:nvSpPr>
          <p:cNvPr id="5" name="矩形 4"/>
          <p:cNvSpPr/>
          <p:nvPr/>
        </p:nvSpPr>
        <p:spPr>
          <a:xfrm>
            <a:off x="-120015" y="-66675"/>
            <a:ext cx="12433935" cy="6993255"/>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3455035" y="786130"/>
            <a:ext cx="5285105" cy="5285105"/>
          </a:xfrm>
          <a:prstGeom prst="ellipse">
            <a:avLst/>
          </a:prstGeom>
          <a:solidFill>
            <a:schemeClr val="accent2">
              <a:lumMod val="60000"/>
              <a:lumOff val="40000"/>
              <a:alpha val="50000"/>
            </a:schemeClr>
          </a:solidFill>
          <a:ln>
            <a:solidFill>
              <a:schemeClr val="accent2">
                <a:lumMod val="60000"/>
                <a:lumOff val="4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062095" y="1968500"/>
            <a:ext cx="4072255" cy="1753235"/>
          </a:xfrm>
          <a:prstGeom prst="rect">
            <a:avLst/>
          </a:prstGeom>
          <a:noFill/>
        </p:spPr>
        <p:txBody>
          <a:bodyPr wrap="square" rtlCol="0">
            <a:spAutoFit/>
          </a:bodyPr>
          <a:p>
            <a:pPr algn="ctr"/>
            <a:r>
              <a:rPr lang="en-US" altLang="zh-CN" sz="5400">
                <a:sym typeface="+mn-ea"/>
              </a:rPr>
              <a:t>bilibili</a:t>
            </a:r>
            <a:r>
              <a:rPr lang="zh-CN" altLang="en-US" sz="5400">
                <a:sym typeface="+mn-ea"/>
              </a:rPr>
              <a:t>数数据可视化</a:t>
            </a:r>
            <a:endParaRPr lang="zh-CN" altLang="en-US" sz="5400" b="1">
              <a:solidFill>
                <a:schemeClr val="bg1"/>
              </a:solidFill>
              <a:latin typeface="微软雅黑" panose="020B0503020204020204" charset="-122"/>
              <a:ea typeface="微软雅黑" panose="020B0503020204020204" charset="-122"/>
            </a:endParaRPr>
          </a:p>
        </p:txBody>
      </p:sp>
      <p:cxnSp>
        <p:nvCxnSpPr>
          <p:cNvPr id="6" name="直接连接符 5"/>
          <p:cNvCxnSpPr/>
          <p:nvPr/>
        </p:nvCxnSpPr>
        <p:spPr>
          <a:xfrm>
            <a:off x="4739005" y="4005580"/>
            <a:ext cx="27133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886325" y="4149725"/>
            <a:ext cx="2424430" cy="398780"/>
          </a:xfrm>
          <a:prstGeom prst="rect">
            <a:avLst/>
          </a:prstGeom>
          <a:noFill/>
        </p:spPr>
        <p:txBody>
          <a:bodyPr wrap="square" rtlCol="0">
            <a:spAutoFit/>
          </a:bodyPr>
          <a:p>
            <a:pPr algn="ctr"/>
            <a:r>
              <a:rPr lang="zh-CN" altLang="en-US" sz="2000">
                <a:solidFill>
                  <a:schemeClr val="bg2"/>
                </a:solidFill>
                <a:sym typeface="+mn-ea"/>
              </a:rPr>
              <a:t>组长：胡耀文</a:t>
            </a:r>
            <a:endParaRPr lang="zh-CN" altLang="en-US" sz="2000">
              <a:solidFill>
                <a:schemeClr val="bg2"/>
              </a:solidFill>
              <a:latin typeface="微软雅黑" panose="020B0503020204020204" charset="-122"/>
              <a:ea typeface="微软雅黑" panose="020B0503020204020204" charset="-122"/>
              <a:cs typeface="微软雅黑" panose="020B0503020204020204" charset="-122"/>
              <a:sym typeface="+mn-ea"/>
            </a:endParaRPr>
          </a:p>
        </p:txBody>
      </p:sp>
      <p:sp>
        <p:nvSpPr>
          <p:cNvPr id="12" name="椭圆 11"/>
          <p:cNvSpPr/>
          <p:nvPr/>
        </p:nvSpPr>
        <p:spPr>
          <a:xfrm>
            <a:off x="3124835" y="456565"/>
            <a:ext cx="5946140" cy="5946140"/>
          </a:xfrm>
          <a:prstGeom prst="ellipse">
            <a:avLst/>
          </a:prstGeom>
          <a:noFill/>
          <a:ln>
            <a:solidFill>
              <a:schemeClr val="accent2">
                <a:lumMod val="60000"/>
                <a:lumOff val="4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4346575" y="4631055"/>
            <a:ext cx="4064000" cy="645160"/>
          </a:xfrm>
          <a:prstGeom prst="rect">
            <a:avLst/>
          </a:prstGeom>
          <a:noFill/>
        </p:spPr>
        <p:txBody>
          <a:bodyPr wrap="square" rtlCol="0">
            <a:spAutoFit/>
          </a:bodyPr>
          <a:p>
            <a:r>
              <a:rPr lang="zh-CN" altLang="en-US">
                <a:solidFill>
                  <a:schemeClr val="bg2"/>
                </a:solidFill>
                <a:sym typeface="+mn-ea"/>
              </a:rPr>
              <a:t>组员：纪郑松，叶相权，邵振源</a:t>
            </a:r>
            <a:r>
              <a:rPr lang="en-US" altLang="zh-CN">
                <a:solidFill>
                  <a:schemeClr val="bg2"/>
                </a:solidFill>
                <a:sym typeface="+mn-ea"/>
              </a:rPr>
              <a:t>                     	</a:t>
            </a:r>
            <a:r>
              <a:rPr lang="zh-CN" altLang="en-US">
                <a:solidFill>
                  <a:schemeClr val="bg2"/>
                </a:solidFill>
                <a:sym typeface="+mn-ea"/>
              </a:rPr>
              <a:t>施磊，石鸿飞，史台江</a:t>
            </a:r>
            <a:endParaRPr lang="zh-CN" altLang="en-US">
              <a:solidFill>
                <a:schemeClr val="bg2"/>
              </a:solidFill>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50"/>
    </mc:Choice>
    <mc:Fallback>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par>
                                <p:cTn id="16" presetID="53" presetClass="entr" presetSubtype="16" fill="hold" grpId="0" nodeType="with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p:cTn id="18" dur="500" fill="hold"/>
                                        <p:tgtEl>
                                          <p:spTgt spid="12"/>
                                        </p:tgtEl>
                                        <p:attrNameLst>
                                          <p:attrName>ppt_w</p:attrName>
                                        </p:attrNameLst>
                                      </p:cBhvr>
                                      <p:tavLst>
                                        <p:tav tm="0">
                                          <p:val>
                                            <p:fltVal val="0"/>
                                          </p:val>
                                        </p:tav>
                                        <p:tav tm="100000">
                                          <p:val>
                                            <p:strVal val="#ppt_w"/>
                                          </p:val>
                                        </p:tav>
                                      </p:tavLst>
                                    </p:anim>
                                    <p:anim calcmode="lin" valueType="num">
                                      <p:cBhvr>
                                        <p:cTn id="19" dur="500" fill="hold"/>
                                        <p:tgtEl>
                                          <p:spTgt spid="12"/>
                                        </p:tgtEl>
                                        <p:attrNameLst>
                                          <p:attrName>ppt_h</p:attrName>
                                        </p:attrNameLst>
                                      </p:cBhvr>
                                      <p:tavLst>
                                        <p:tav tm="0">
                                          <p:val>
                                            <p:fltVal val="0"/>
                                          </p:val>
                                        </p:tav>
                                        <p:tav tm="100000">
                                          <p:val>
                                            <p:strVal val="#ppt_h"/>
                                          </p:val>
                                        </p:tav>
                                      </p:tavLst>
                                    </p:anim>
                                    <p:animEffect transition="in" filter="fade">
                                      <p:cBhvr>
                                        <p:cTn id="20" dur="500"/>
                                        <p:tgtEl>
                                          <p:spTgt spid="12"/>
                                        </p:tgtEl>
                                      </p:cBhvr>
                                    </p:animEffect>
                                  </p:childTnLst>
                                </p:cTn>
                              </p:par>
                            </p:childTnLst>
                          </p:cTn>
                        </p:par>
                        <p:par>
                          <p:cTn id="21" fill="hold">
                            <p:stCondLst>
                              <p:cond delay="1500"/>
                            </p:stCondLst>
                            <p:childTnLst>
                              <p:par>
                                <p:cTn id="22" presetID="41" presetClass="entr" presetSubtype="0" fill="hold" grpId="0" nodeType="afterEffect">
                                  <p:stCondLst>
                                    <p:cond delay="0"/>
                                  </p:stCondLst>
                                  <p:iterate type="lt">
                                    <p:tmPct val="10000"/>
                                  </p:iterate>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5" dur="500" fill="hold"/>
                                        <p:tgtEl>
                                          <p:spTgt spid="9"/>
                                        </p:tgtEl>
                                        <p:attrNameLst>
                                          <p:attrName>ppt_y</p:attrName>
                                        </p:attrNameLst>
                                      </p:cBhvr>
                                      <p:tavLst>
                                        <p:tav tm="0">
                                          <p:val>
                                            <p:strVal val="#ppt_y"/>
                                          </p:val>
                                        </p:tav>
                                        <p:tav tm="100000">
                                          <p:val>
                                            <p:strVal val="#ppt_y"/>
                                          </p:val>
                                        </p:tav>
                                      </p:tavLst>
                                    </p:anim>
                                    <p:anim calcmode="lin" valueType="num">
                                      <p:cBhvr>
                                        <p:cTn id="2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8" dur="500" tmFilter="0,0; .5, 1; 1, 1"/>
                                        <p:tgtEl>
                                          <p:spTgt spid="9"/>
                                        </p:tgtEl>
                                      </p:cBhvr>
                                    </p:animEffect>
                                  </p:childTnLst>
                                </p:cTn>
                              </p:par>
                            </p:childTnLst>
                          </p:cTn>
                        </p:par>
                        <p:par>
                          <p:cTn id="29" fill="hold">
                            <p:stCondLst>
                              <p:cond delay="3150"/>
                            </p:stCondLst>
                            <p:childTnLst>
                              <p:par>
                                <p:cTn id="30" presetID="42"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par>
                          <p:cTn id="35" fill="hold">
                            <p:stCondLst>
                              <p:cond delay="4150"/>
                            </p:stCondLst>
                            <p:childTnLst>
                              <p:par>
                                <p:cTn id="36" presetID="55"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1000" fill="hold"/>
                                        <p:tgtEl>
                                          <p:spTgt spid="8"/>
                                        </p:tgtEl>
                                        <p:attrNameLst>
                                          <p:attrName>ppt_w</p:attrName>
                                        </p:attrNameLst>
                                      </p:cBhvr>
                                      <p:tavLst>
                                        <p:tav tm="0">
                                          <p:val>
                                            <p:strVal val="#ppt_w*0.70"/>
                                          </p:val>
                                        </p:tav>
                                        <p:tav tm="100000">
                                          <p:val>
                                            <p:strVal val="#ppt_w"/>
                                          </p:val>
                                        </p:tav>
                                      </p:tavLst>
                                    </p:anim>
                                    <p:anim calcmode="lin" valueType="num">
                                      <p:cBhvr>
                                        <p:cTn id="39" dur="1000" fill="hold"/>
                                        <p:tgtEl>
                                          <p:spTgt spid="8"/>
                                        </p:tgtEl>
                                        <p:attrNameLst>
                                          <p:attrName>ppt_h</p:attrName>
                                        </p:attrNameLst>
                                      </p:cBhvr>
                                      <p:tavLst>
                                        <p:tav tm="0">
                                          <p:val>
                                            <p:strVal val="#ppt_h"/>
                                          </p:val>
                                        </p:tav>
                                        <p:tav tm="100000">
                                          <p:val>
                                            <p:strVal val="#ppt_h"/>
                                          </p:val>
                                        </p:tav>
                                      </p:tavLst>
                                    </p:anim>
                                    <p:animEffect transition="in" filter="fade">
                                      <p:cBhvr>
                                        <p:cTn id="4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4" grpId="0" bldLvl="0" animBg="1"/>
      <p:bldP spid="12" grpId="0" bldLvl="0" animBg="1"/>
      <p:bldP spid="9"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5829935" y="8737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385435" y="1712595"/>
            <a:ext cx="1421765" cy="1198880"/>
          </a:xfrm>
          <a:prstGeom prst="rect">
            <a:avLst/>
          </a:prstGeom>
          <a:noFill/>
        </p:spPr>
        <p:txBody>
          <a:bodyPr wrap="square" rtlCol="0">
            <a:spAutoFit/>
          </a:bodyPr>
          <a:p>
            <a:pPr algn="ctr"/>
            <a:r>
              <a:rPr lang="en-US" altLang="zh-CN" sz="7200" b="1" i="1">
                <a:solidFill>
                  <a:schemeClr val="accent1">
                    <a:lumMod val="60000"/>
                    <a:lumOff val="40000"/>
                  </a:schemeClr>
                </a:solidFill>
              </a:rPr>
              <a:t>02</a:t>
            </a:r>
            <a:endParaRPr lang="en-US" altLang="zh-CN" sz="7200" b="1" i="1">
              <a:solidFill>
                <a:schemeClr val="accent1">
                  <a:lumMod val="60000"/>
                  <a:lumOff val="40000"/>
                </a:schemeClr>
              </a:solidFill>
            </a:endParaRPr>
          </a:p>
        </p:txBody>
      </p:sp>
      <p:sp>
        <p:nvSpPr>
          <p:cNvPr id="14" name="文本框 13"/>
          <p:cNvSpPr txBox="1"/>
          <p:nvPr/>
        </p:nvSpPr>
        <p:spPr>
          <a:xfrm>
            <a:off x="3641725" y="2911475"/>
            <a:ext cx="4610735" cy="1322070"/>
          </a:xfrm>
          <a:prstGeom prst="rect">
            <a:avLst/>
          </a:prstGeom>
          <a:noFill/>
        </p:spPr>
        <p:txBody>
          <a:bodyPr wrap="square" rtlCol="0">
            <a:spAutoFit/>
          </a:bodyPr>
          <a:p>
            <a:pPr algn="ctr"/>
            <a:r>
              <a:rPr lang="zh-CN" altLang="en-US" sz="4000" b="1">
                <a:solidFill>
                  <a:schemeClr val="accent1">
                    <a:lumMod val="75000"/>
                  </a:schemeClr>
                </a:solidFill>
                <a:sym typeface="+mn-ea"/>
              </a:rPr>
              <a:t>数据爬取（</a:t>
            </a:r>
            <a:r>
              <a:rPr lang="en-US" altLang="zh-CN" sz="4000" b="1">
                <a:solidFill>
                  <a:schemeClr val="accent1">
                    <a:lumMod val="75000"/>
                  </a:schemeClr>
                </a:solidFill>
                <a:sym typeface="+mn-ea"/>
              </a:rPr>
              <a:t>selenium</a:t>
            </a:r>
            <a:r>
              <a:rPr lang="zh-CN" altLang="en-US" sz="4000" b="1">
                <a:solidFill>
                  <a:schemeClr val="accent1">
                    <a:lumMod val="75000"/>
                  </a:schemeClr>
                </a:solidFill>
                <a:sym typeface="+mn-ea"/>
              </a:rPr>
              <a:t>模块）</a:t>
            </a:r>
            <a:endParaRPr lang="zh-CN" altLang="en-US" sz="4000" b="1">
              <a:solidFill>
                <a:schemeClr val="accent1">
                  <a:lumMod val="75000"/>
                </a:schemeClr>
              </a:solidFill>
            </a:endParaRPr>
          </a:p>
        </p:txBody>
      </p:sp>
      <p:sp>
        <p:nvSpPr>
          <p:cNvPr id="5" name="矩形 4"/>
          <p:cNvSpPr/>
          <p:nvPr/>
        </p:nvSpPr>
        <p:spPr>
          <a:xfrm>
            <a:off x="5106035" y="3618230"/>
            <a:ext cx="1980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a:off x="-27940" y="6000115"/>
            <a:ext cx="12247880" cy="876300"/>
          </a:xfrm>
          <a:prstGeom prst="rtTriangl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16"/>
          <p:cNvSpPr/>
          <p:nvPr/>
        </p:nvSpPr>
        <p:spPr>
          <a:xfrm>
            <a:off x="-27940" y="-1524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flipH="1" flipV="1">
            <a:off x="-28575" y="-2540"/>
            <a:ext cx="12247880" cy="8763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17"/>
          <p:cNvSpPr/>
          <p:nvPr/>
        </p:nvSpPr>
        <p:spPr>
          <a:xfrm flipH="1" flipV="1">
            <a:off x="6016625" y="6458585"/>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939165" y="4031615"/>
            <a:ext cx="940435" cy="94043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9588500" y="2374265"/>
            <a:ext cx="775335" cy="775335"/>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353165" y="4585970"/>
            <a:ext cx="169545" cy="169545"/>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208280" y="3618230"/>
            <a:ext cx="544830" cy="544830"/>
          </a:xfrm>
          <a:prstGeom prst="ellipse">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0982325" y="4031615"/>
            <a:ext cx="370840" cy="370840"/>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415" y="300990"/>
            <a:ext cx="7597140" cy="550545"/>
            <a:chOff x="-8" y="474"/>
            <a:chExt cx="11964"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11442" cy="822"/>
            </a:xfrm>
            <a:prstGeom prst="rect">
              <a:avLst/>
            </a:prstGeom>
            <a:noFill/>
          </p:spPr>
          <p:txBody>
            <a:bodyPr wrap="square" rtlCol="0">
              <a:spAutoFit/>
            </a:bodyPr>
            <a:p>
              <a:r>
                <a:rPr lang="en-US" altLang="zh-CN" sz="2800" b="1">
                  <a:solidFill>
                    <a:schemeClr val="accent1">
                      <a:lumMod val="75000"/>
                    </a:schemeClr>
                  </a:solidFill>
                  <a:sym typeface="+mn-ea"/>
                </a:rPr>
                <a:t>1.bilibili</a:t>
              </a:r>
              <a:r>
                <a:rPr lang="zh-CN" altLang="en-US" sz="2800" b="1">
                  <a:solidFill>
                    <a:schemeClr val="accent1">
                      <a:lumMod val="75000"/>
                    </a:schemeClr>
                  </a:solidFill>
                  <a:sym typeface="+mn-ea"/>
                </a:rPr>
                <a:t>热门榜</a:t>
              </a:r>
              <a:r>
                <a:rPr lang="en-US" altLang="zh-CN" sz="2800" b="1">
                  <a:solidFill>
                    <a:schemeClr val="accent1">
                      <a:lumMod val="75000"/>
                    </a:schemeClr>
                  </a:solidFill>
                  <a:sym typeface="+mn-ea"/>
                </a:rPr>
                <a:t>top100</a:t>
              </a:r>
              <a:r>
                <a:rPr lang="zh-CN" altLang="en-US" sz="2800" b="1">
                  <a:solidFill>
                    <a:schemeClr val="accent1">
                      <a:lumMod val="75000"/>
                    </a:schemeClr>
                  </a:solidFill>
                  <a:sym typeface="+mn-ea"/>
                </a:rPr>
                <a:t>视频相关数据的爬取</a:t>
              </a:r>
              <a:endParaRPr lang="zh-CN" altLang="en-US"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481965" y="4594225"/>
            <a:ext cx="5360670" cy="2085340"/>
          </a:xfrm>
          <a:prstGeom prst="rect">
            <a:avLst/>
          </a:prstGeom>
          <a:noFill/>
        </p:spPr>
        <p:txBody>
          <a:bodyPr wrap="square" rtlCol="0">
            <a:noAutofit/>
          </a:bodyPr>
          <a:p>
            <a:r>
              <a:rPr lang="zh-CN" altLang="en-US" sz="2400"/>
              <a:t>先使用</a:t>
            </a:r>
            <a:r>
              <a:rPr lang="en-US" altLang="zh-CN" sz="2400"/>
              <a:t>selenium</a:t>
            </a:r>
            <a:r>
              <a:rPr lang="zh-CN" altLang="en-US" sz="2400"/>
              <a:t>模块定位元素爬取各个视频的</a:t>
            </a:r>
            <a:r>
              <a:rPr lang="en-US" altLang="zh-CN" sz="2400"/>
              <a:t>url</a:t>
            </a:r>
            <a:r>
              <a:rPr lang="zh-CN" altLang="en-US" sz="2400"/>
              <a:t>，，保存到本地文件。再通过定位参数元素循环逐步爬取各个视频的各项参数，同样将数据读写到本地文件。</a:t>
            </a:r>
            <a:endParaRPr lang="zh-CN" altLang="en-US" sz="2400"/>
          </a:p>
        </p:txBody>
      </p:sp>
      <p:pic>
        <p:nvPicPr>
          <p:cNvPr id="15" name="图片 14" descr="QQ截图20231015231356"/>
          <p:cNvPicPr>
            <a:picLocks noChangeAspect="1"/>
          </p:cNvPicPr>
          <p:nvPr/>
        </p:nvPicPr>
        <p:blipFill>
          <a:blip r:embed="rId1"/>
          <a:stretch>
            <a:fillRect/>
          </a:stretch>
        </p:blipFill>
        <p:spPr>
          <a:xfrm>
            <a:off x="1050925" y="945515"/>
            <a:ext cx="4222750" cy="3648710"/>
          </a:xfrm>
          <a:prstGeom prst="rect">
            <a:avLst/>
          </a:prstGeom>
        </p:spPr>
      </p:pic>
      <p:pic>
        <p:nvPicPr>
          <p:cNvPr id="16" name="图片 15" descr="QQ截图20231015231415"/>
          <p:cNvPicPr>
            <a:picLocks noChangeAspect="1"/>
          </p:cNvPicPr>
          <p:nvPr/>
        </p:nvPicPr>
        <p:blipFill>
          <a:blip r:embed="rId2"/>
          <a:stretch>
            <a:fillRect/>
          </a:stretch>
        </p:blipFill>
        <p:spPr>
          <a:xfrm>
            <a:off x="7693025" y="473710"/>
            <a:ext cx="3213735" cy="56127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6200000" flipH="1" flipV="1">
            <a:off x="-74295" y="370205"/>
            <a:ext cx="456565" cy="317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5080" y="300990"/>
            <a:ext cx="7339965" cy="706755"/>
            <a:chOff x="-8" y="474"/>
            <a:chExt cx="11559" cy="1113"/>
          </a:xfrm>
        </p:grpSpPr>
        <p:sp>
          <p:nvSpPr>
            <p:cNvPr id="8" name="等腰三角形 7"/>
            <p:cNvSpPr/>
            <p:nvPr>
              <p:custDataLst>
                <p:tags r:id="rId1"/>
              </p:custDataLst>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custDataLst>
                <p:tags r:id="rId2"/>
              </p:custDataLst>
            </p:nvPr>
          </p:nvSpPr>
          <p:spPr>
            <a:xfrm>
              <a:off x="599" y="474"/>
              <a:ext cx="10952" cy="1113"/>
            </a:xfrm>
            <a:prstGeom prst="rect">
              <a:avLst/>
            </a:prstGeom>
            <a:noFill/>
          </p:spPr>
          <p:txBody>
            <a:bodyPr wrap="square" rtlCol="0">
              <a:noAutofit/>
            </a:bodyPr>
            <a:p>
              <a:r>
                <a:rPr lang="en-US" altLang="zh-CN" sz="2800" b="1">
                  <a:solidFill>
                    <a:schemeClr val="accent1">
                      <a:lumMod val="75000"/>
                    </a:schemeClr>
                  </a:solidFill>
                </a:rPr>
                <a:t>2.bilibili</a:t>
              </a:r>
              <a:r>
                <a:rPr lang="zh-CN" altLang="en-US" sz="2800" b="1">
                  <a:solidFill>
                    <a:schemeClr val="accent1">
                      <a:lumMod val="75000"/>
                    </a:schemeClr>
                  </a:solidFill>
                </a:rPr>
                <a:t>热歌排行榜数据爬取</a:t>
              </a:r>
              <a:endParaRPr lang="zh-CN" altLang="en-US" sz="2800" b="1">
                <a:solidFill>
                  <a:schemeClr val="accent1">
                    <a:lumMod val="75000"/>
                  </a:schemeClr>
                </a:solidFill>
              </a:endParaRPr>
            </a:p>
          </p:txBody>
        </p:sp>
      </p:grpSp>
      <p:sp>
        <p:nvSpPr>
          <p:cNvPr id="15" name="文本框 14"/>
          <p:cNvSpPr txBox="1"/>
          <p:nvPr/>
        </p:nvSpPr>
        <p:spPr>
          <a:xfrm>
            <a:off x="313055" y="2680335"/>
            <a:ext cx="4676140" cy="1496695"/>
          </a:xfrm>
          <a:prstGeom prst="rect">
            <a:avLst/>
          </a:prstGeom>
          <a:noFill/>
        </p:spPr>
        <p:txBody>
          <a:bodyPr wrap="square" rtlCol="0">
            <a:noAutofit/>
          </a:bodyPr>
          <a:p>
            <a:r>
              <a:rPr lang="zh-CN" altLang="en-US" sz="2800"/>
              <a:t>通过</a:t>
            </a:r>
            <a:r>
              <a:rPr lang="en-US" altLang="zh-CN" sz="2800"/>
              <a:t>url</a:t>
            </a:r>
            <a:r>
              <a:rPr lang="zh-CN" altLang="en-US" sz="2800"/>
              <a:t>进入页面，定位</a:t>
            </a:r>
            <a:r>
              <a:rPr lang="en-US" altLang="zh-CN" sz="2800"/>
              <a:t>xpath</a:t>
            </a:r>
            <a:r>
              <a:rPr lang="zh-CN" altLang="en-US" sz="2800"/>
              <a:t>爬取不同音乐专栏的视频播放量，这里需要手动加载</a:t>
            </a:r>
            <a:endParaRPr lang="zh-CN" altLang="en-US" sz="2800"/>
          </a:p>
        </p:txBody>
      </p:sp>
      <p:pic>
        <p:nvPicPr>
          <p:cNvPr id="16" name="图片 15" descr="QQ截图20231015232456"/>
          <p:cNvPicPr>
            <a:picLocks noChangeAspect="1"/>
          </p:cNvPicPr>
          <p:nvPr/>
        </p:nvPicPr>
        <p:blipFill>
          <a:blip r:embed="rId3"/>
          <a:stretch>
            <a:fillRect/>
          </a:stretch>
        </p:blipFill>
        <p:spPr>
          <a:xfrm>
            <a:off x="5095875" y="1379220"/>
            <a:ext cx="6628765" cy="4636135"/>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6584315" cy="550545"/>
            <a:chOff x="-8" y="474"/>
            <a:chExt cx="10369"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9847" cy="822"/>
            </a:xfrm>
            <a:prstGeom prst="rect">
              <a:avLst/>
            </a:prstGeom>
            <a:noFill/>
          </p:spPr>
          <p:txBody>
            <a:bodyPr wrap="square" rtlCol="0">
              <a:spAutoFit/>
            </a:bodyPr>
            <a:p>
              <a:r>
                <a:rPr lang="en-US" altLang="zh-CN" sz="2800" b="1">
                  <a:solidFill>
                    <a:schemeClr val="accent1">
                      <a:lumMod val="75000"/>
                    </a:schemeClr>
                  </a:solidFill>
                  <a:sym typeface="+mn-ea"/>
                </a:rPr>
                <a:t>3.</a:t>
              </a:r>
              <a:r>
                <a:rPr lang="zh-CN" altLang="en-US" sz="2800" b="1">
                  <a:solidFill>
                    <a:schemeClr val="accent1">
                      <a:lumMod val="75000"/>
                    </a:schemeClr>
                  </a:solidFill>
                  <a:sym typeface="+mn-ea"/>
                </a:rPr>
                <a:t>单一视频一周内各个参数数据的爬取</a:t>
              </a:r>
              <a:endParaRPr lang="zh-CN" altLang="en-US"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1558925" y="2240915"/>
            <a:ext cx="4168775" cy="2233930"/>
          </a:xfrm>
          <a:prstGeom prst="rect">
            <a:avLst/>
          </a:prstGeom>
          <a:noFill/>
        </p:spPr>
        <p:txBody>
          <a:bodyPr wrap="square" rtlCol="0">
            <a:noAutofit/>
          </a:bodyPr>
          <a:p>
            <a:r>
              <a:rPr lang="zh-CN" altLang="en-US" sz="2800"/>
              <a:t>通过</a:t>
            </a:r>
            <a:r>
              <a:rPr lang="en-US" altLang="zh-CN" sz="2800"/>
              <a:t>url</a:t>
            </a:r>
            <a:r>
              <a:rPr lang="zh-CN" altLang="en-US" sz="2800"/>
              <a:t>链接视频，由于没有官网</a:t>
            </a:r>
            <a:r>
              <a:rPr lang="en-US" altLang="zh-CN" sz="2800"/>
              <a:t>API</a:t>
            </a:r>
            <a:r>
              <a:rPr lang="zh-CN" altLang="en-US" sz="2800"/>
              <a:t>，需要每天固定时间爬取一次视频数据，记录各参数，以此来求得数据变化</a:t>
            </a:r>
            <a:endParaRPr lang="zh-CN" altLang="en-US" sz="2800"/>
          </a:p>
        </p:txBody>
      </p:sp>
      <p:pic>
        <p:nvPicPr>
          <p:cNvPr id="9" name="图片 8" descr="QQ截图20231015232941"/>
          <p:cNvPicPr>
            <a:picLocks noChangeAspect="1"/>
          </p:cNvPicPr>
          <p:nvPr/>
        </p:nvPicPr>
        <p:blipFill>
          <a:blip r:embed="rId1"/>
          <a:stretch>
            <a:fillRect/>
          </a:stretch>
        </p:blipFill>
        <p:spPr>
          <a:xfrm>
            <a:off x="6933565" y="300990"/>
            <a:ext cx="4185920" cy="60794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5829935" y="8737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385435" y="1712595"/>
            <a:ext cx="1421765" cy="1198880"/>
          </a:xfrm>
          <a:prstGeom prst="rect">
            <a:avLst/>
          </a:prstGeom>
          <a:noFill/>
        </p:spPr>
        <p:txBody>
          <a:bodyPr wrap="square" rtlCol="0">
            <a:spAutoFit/>
          </a:bodyPr>
          <a:p>
            <a:pPr algn="ctr"/>
            <a:r>
              <a:rPr lang="en-US" altLang="zh-CN" sz="7200" b="1" i="1">
                <a:solidFill>
                  <a:schemeClr val="accent1">
                    <a:lumMod val="60000"/>
                    <a:lumOff val="40000"/>
                  </a:schemeClr>
                </a:solidFill>
              </a:rPr>
              <a:t>03</a:t>
            </a:r>
            <a:endParaRPr lang="en-US" altLang="zh-CN" sz="7200" b="1" i="1">
              <a:solidFill>
                <a:schemeClr val="accent1">
                  <a:lumMod val="60000"/>
                  <a:lumOff val="40000"/>
                </a:schemeClr>
              </a:solidFill>
            </a:endParaRPr>
          </a:p>
        </p:txBody>
      </p:sp>
      <p:sp>
        <p:nvSpPr>
          <p:cNvPr id="14" name="文本框 13"/>
          <p:cNvSpPr txBox="1"/>
          <p:nvPr/>
        </p:nvSpPr>
        <p:spPr>
          <a:xfrm>
            <a:off x="4854575" y="2911475"/>
            <a:ext cx="2482215" cy="706755"/>
          </a:xfrm>
          <a:prstGeom prst="rect">
            <a:avLst/>
          </a:prstGeom>
          <a:noFill/>
        </p:spPr>
        <p:txBody>
          <a:bodyPr wrap="square" rtlCol="0">
            <a:spAutoFit/>
          </a:bodyPr>
          <a:p>
            <a:pPr algn="ctr"/>
            <a:r>
              <a:rPr lang="zh-CN" altLang="en-US" sz="4000" b="1">
                <a:solidFill>
                  <a:schemeClr val="accent1">
                    <a:lumMod val="75000"/>
                  </a:schemeClr>
                </a:solidFill>
                <a:sym typeface="+mn-ea"/>
              </a:rPr>
              <a:t>数据处理</a:t>
            </a:r>
            <a:endParaRPr lang="zh-CN" altLang="en-US" sz="4000" b="1">
              <a:solidFill>
                <a:schemeClr val="accent1">
                  <a:lumMod val="75000"/>
                </a:schemeClr>
              </a:solidFill>
            </a:endParaRPr>
          </a:p>
        </p:txBody>
      </p:sp>
      <p:sp>
        <p:nvSpPr>
          <p:cNvPr id="5" name="矩形 4"/>
          <p:cNvSpPr/>
          <p:nvPr/>
        </p:nvSpPr>
        <p:spPr>
          <a:xfrm>
            <a:off x="5106035" y="3618230"/>
            <a:ext cx="1980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a:off x="-27940" y="6000115"/>
            <a:ext cx="12247880" cy="876300"/>
          </a:xfrm>
          <a:prstGeom prst="rtTriangl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16"/>
          <p:cNvSpPr/>
          <p:nvPr/>
        </p:nvSpPr>
        <p:spPr>
          <a:xfrm>
            <a:off x="-27940" y="-1524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flipH="1" flipV="1">
            <a:off x="-28575" y="-2540"/>
            <a:ext cx="12247880" cy="8763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17"/>
          <p:cNvSpPr/>
          <p:nvPr/>
        </p:nvSpPr>
        <p:spPr>
          <a:xfrm flipH="1" flipV="1">
            <a:off x="6016625" y="6458585"/>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8241665" y="5301615"/>
            <a:ext cx="940435" cy="94043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9588500" y="2374265"/>
            <a:ext cx="775335" cy="775335"/>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353165" y="4585970"/>
            <a:ext cx="169545" cy="169545"/>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208280" y="3618230"/>
            <a:ext cx="544830" cy="544830"/>
          </a:xfrm>
          <a:prstGeom prst="ellipse">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0982325" y="4031615"/>
            <a:ext cx="370840" cy="370840"/>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417830" y="3315970"/>
            <a:ext cx="1588770" cy="1588770"/>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5080" y="311150"/>
            <a:ext cx="6174105" cy="550545"/>
            <a:chOff x="-8" y="474"/>
            <a:chExt cx="9723" cy="867"/>
          </a:xfrm>
        </p:grpSpPr>
        <p:sp>
          <p:nvSpPr>
            <p:cNvPr id="18" name="等腰三角形 17"/>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14" y="519"/>
              <a:ext cx="9201" cy="822"/>
            </a:xfrm>
            <a:prstGeom prst="rect">
              <a:avLst/>
            </a:prstGeom>
            <a:noFill/>
          </p:spPr>
          <p:txBody>
            <a:bodyPr wrap="square" rtlCol="0">
              <a:spAutoFit/>
            </a:bodyPr>
            <a:p>
              <a:r>
                <a:rPr lang="en-US" altLang="zh-CN" sz="2800" b="1">
                  <a:solidFill>
                    <a:schemeClr val="accent1">
                      <a:lumMod val="75000"/>
                    </a:schemeClr>
                  </a:solidFill>
                </a:rPr>
                <a:t>1.</a:t>
              </a:r>
              <a:r>
                <a:rPr lang="zh-CN" altLang="en-US" sz="2800" b="1">
                  <a:solidFill>
                    <a:schemeClr val="accent1">
                      <a:lumMod val="75000"/>
                    </a:schemeClr>
                  </a:solidFill>
                </a:rPr>
                <a:t>美食专区视频信息标签的处理</a:t>
              </a:r>
              <a:endParaRPr lang="zh-CN" altLang="en-US" sz="2800" b="1">
                <a:solidFill>
                  <a:schemeClr val="accent1">
                    <a:lumMod val="75000"/>
                  </a:schemeClr>
                </a:solidFill>
              </a:endParaRPr>
            </a:p>
          </p:txBody>
        </p:sp>
      </p:grpSp>
      <p:sp>
        <p:nvSpPr>
          <p:cNvPr id="24" name="矩形 23"/>
          <p:cNvSpPr/>
          <p:nvPr/>
        </p:nvSpPr>
        <p:spPr>
          <a:xfrm>
            <a:off x="326390" y="875030"/>
            <a:ext cx="11545570" cy="510857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6793230" y="1429385"/>
            <a:ext cx="3255010" cy="460375"/>
          </a:xfrm>
          <a:prstGeom prst="rect">
            <a:avLst/>
          </a:prstGeom>
          <a:noFill/>
        </p:spPr>
        <p:txBody>
          <a:bodyPr wrap="square" rtlCol="0">
            <a:spAutoFit/>
          </a:bodyPr>
          <a:p>
            <a:pPr algn="ctr"/>
            <a:r>
              <a:rPr lang="zh-CN" altLang="en-US" sz="2400" b="1">
                <a:solidFill>
                  <a:schemeClr val="accent1">
                    <a:lumMod val="75000"/>
                  </a:schemeClr>
                </a:solidFill>
              </a:rPr>
              <a:t>数据处理</a:t>
            </a:r>
            <a:endParaRPr lang="zh-CN" altLang="en-US" sz="2400" b="1">
              <a:solidFill>
                <a:schemeClr val="accent1">
                  <a:lumMod val="75000"/>
                </a:schemeClr>
              </a:solidFill>
            </a:endParaRPr>
          </a:p>
        </p:txBody>
      </p:sp>
      <p:sp>
        <p:nvSpPr>
          <p:cNvPr id="22" name="文本框 21"/>
          <p:cNvSpPr txBox="1"/>
          <p:nvPr/>
        </p:nvSpPr>
        <p:spPr>
          <a:xfrm>
            <a:off x="6470650" y="2463165"/>
            <a:ext cx="4714875" cy="2849880"/>
          </a:xfrm>
          <a:prstGeom prst="rect">
            <a:avLst/>
          </a:prstGeom>
          <a:noFill/>
        </p:spPr>
        <p:txBody>
          <a:bodyPr wrap="square" rtlCol="0">
            <a:noAutofit/>
          </a:bodyPr>
          <a:p>
            <a:pPr>
              <a:lnSpc>
                <a:spcPct val="130000"/>
              </a:lnSpc>
            </a:pPr>
            <a:r>
              <a:rPr lang="zh-CN" altLang="en-US" sz="2800">
                <a:latin typeface="微软雅黑" panose="020B0503020204020204" charset="-122"/>
                <a:ea typeface="微软雅黑" panose="020B0503020204020204" charset="-122"/>
                <a:cs typeface="微软雅黑" panose="020B0503020204020204" charset="-122"/>
                <a:sym typeface="+mn-ea"/>
              </a:rPr>
              <a:t>先通过统计函数</a:t>
            </a:r>
            <a:r>
              <a:rPr lang="en-US" altLang="zh-CN" sz="2800">
                <a:latin typeface="微软雅黑" panose="020B0503020204020204" charset="-122"/>
                <a:ea typeface="微软雅黑" panose="020B0503020204020204" charset="-122"/>
                <a:cs typeface="微软雅黑" panose="020B0503020204020204" charset="-122"/>
                <a:sym typeface="+mn-ea"/>
              </a:rPr>
              <a:t>count</a:t>
            </a:r>
            <a:r>
              <a:rPr lang="zh-CN" altLang="en-US" sz="2800">
                <a:latin typeface="微软雅黑" panose="020B0503020204020204" charset="-122"/>
                <a:ea typeface="微软雅黑" panose="020B0503020204020204" charset="-122"/>
                <a:cs typeface="微软雅黑" panose="020B0503020204020204" charset="-122"/>
                <a:sym typeface="+mn-ea"/>
              </a:rPr>
              <a:t>得出相同标签的数目，再通过检查去除与美食专栏无关的关键字，得出美食热点标签。</a:t>
            </a:r>
            <a:endParaRPr lang="zh-CN" altLang="en-US" sz="2800">
              <a:latin typeface="微软雅黑" panose="020B0503020204020204" charset="-122"/>
              <a:ea typeface="微软雅黑" panose="020B0503020204020204" charset="-122"/>
              <a:cs typeface="微软雅黑" panose="020B0503020204020204" charset="-122"/>
              <a:sym typeface="+mn-ea"/>
            </a:endParaRPr>
          </a:p>
        </p:txBody>
      </p:sp>
      <p:cxnSp>
        <p:nvCxnSpPr>
          <p:cNvPr id="23" name="直接连接符 22"/>
          <p:cNvCxnSpPr/>
          <p:nvPr/>
        </p:nvCxnSpPr>
        <p:spPr>
          <a:xfrm>
            <a:off x="7656195" y="2176145"/>
            <a:ext cx="1529715"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12130" y="5908040"/>
            <a:ext cx="967105" cy="755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QQ截图20231015233359"/>
          <p:cNvPicPr>
            <a:picLocks noChangeAspect="1"/>
          </p:cNvPicPr>
          <p:nvPr/>
        </p:nvPicPr>
        <p:blipFill>
          <a:blip r:embed="rId1"/>
          <a:stretch>
            <a:fillRect/>
          </a:stretch>
        </p:blipFill>
        <p:spPr>
          <a:xfrm>
            <a:off x="326390" y="875030"/>
            <a:ext cx="2378075" cy="5108575"/>
          </a:xfrm>
          <a:prstGeom prst="rect">
            <a:avLst/>
          </a:prstGeom>
        </p:spPr>
      </p:pic>
      <p:pic>
        <p:nvPicPr>
          <p:cNvPr id="4" name="图片 3" descr="QQ截图20231015233440"/>
          <p:cNvPicPr>
            <a:picLocks noChangeAspect="1"/>
          </p:cNvPicPr>
          <p:nvPr/>
        </p:nvPicPr>
        <p:blipFill>
          <a:blip r:embed="rId2"/>
          <a:stretch>
            <a:fillRect/>
          </a:stretch>
        </p:blipFill>
        <p:spPr>
          <a:xfrm>
            <a:off x="2704465" y="875665"/>
            <a:ext cx="2426970" cy="510794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0" grpId="0"/>
      <p:bldP spid="22" grpId="0"/>
      <p:bldP spid="26"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5080" y="311150"/>
            <a:ext cx="5617845" cy="550545"/>
            <a:chOff x="-8" y="474"/>
            <a:chExt cx="8847" cy="867"/>
          </a:xfrm>
        </p:grpSpPr>
        <p:sp>
          <p:nvSpPr>
            <p:cNvPr id="18" name="等腰三角形 17"/>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14" y="519"/>
              <a:ext cx="8325" cy="822"/>
            </a:xfrm>
            <a:prstGeom prst="rect">
              <a:avLst/>
            </a:prstGeom>
            <a:noFill/>
          </p:spPr>
          <p:txBody>
            <a:bodyPr wrap="square" rtlCol="0">
              <a:spAutoFit/>
            </a:bodyPr>
            <a:p>
              <a:r>
                <a:rPr lang="en-US" altLang="zh-CN" sz="2800" b="1">
                  <a:solidFill>
                    <a:schemeClr val="accent1">
                      <a:lumMod val="75000"/>
                    </a:schemeClr>
                  </a:solidFill>
                </a:rPr>
                <a:t>2.</a:t>
              </a:r>
              <a:r>
                <a:rPr lang="zh-CN" altLang="en-US" sz="2800" b="1">
                  <a:solidFill>
                    <a:schemeClr val="accent1">
                      <a:lumMod val="75000"/>
                    </a:schemeClr>
                  </a:solidFill>
                </a:rPr>
                <a:t>单一视频评论数据的处理</a:t>
              </a:r>
              <a:endParaRPr lang="zh-CN" altLang="en-US" sz="2800" b="1">
                <a:solidFill>
                  <a:schemeClr val="accent1">
                    <a:lumMod val="75000"/>
                  </a:schemeClr>
                </a:solidFill>
              </a:endParaRPr>
            </a:p>
          </p:txBody>
        </p:sp>
      </p:grpSp>
      <p:sp>
        <p:nvSpPr>
          <p:cNvPr id="24" name="矩形 23"/>
          <p:cNvSpPr/>
          <p:nvPr/>
        </p:nvSpPr>
        <p:spPr>
          <a:xfrm>
            <a:off x="326390" y="875030"/>
            <a:ext cx="11545570" cy="510857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380605" y="1186815"/>
            <a:ext cx="3255010" cy="460375"/>
          </a:xfrm>
          <a:prstGeom prst="rect">
            <a:avLst/>
          </a:prstGeom>
          <a:noFill/>
        </p:spPr>
        <p:txBody>
          <a:bodyPr wrap="square" rtlCol="0">
            <a:spAutoFit/>
          </a:bodyPr>
          <a:p>
            <a:pPr algn="ctr"/>
            <a:r>
              <a:rPr lang="zh-CN" altLang="en-US" sz="2400" b="1">
                <a:solidFill>
                  <a:schemeClr val="accent1">
                    <a:lumMod val="75000"/>
                  </a:schemeClr>
                </a:solidFill>
              </a:rPr>
              <a:t>数据处理</a:t>
            </a:r>
            <a:endParaRPr lang="zh-CN" altLang="en-US" sz="2400" b="1">
              <a:solidFill>
                <a:schemeClr val="accent1">
                  <a:lumMod val="75000"/>
                </a:schemeClr>
              </a:solidFill>
            </a:endParaRPr>
          </a:p>
        </p:txBody>
      </p:sp>
      <p:sp>
        <p:nvSpPr>
          <p:cNvPr id="22" name="文本框 21"/>
          <p:cNvSpPr txBox="1"/>
          <p:nvPr/>
        </p:nvSpPr>
        <p:spPr>
          <a:xfrm>
            <a:off x="6452235" y="2334260"/>
            <a:ext cx="5292725" cy="2651760"/>
          </a:xfrm>
          <a:prstGeom prst="rect">
            <a:avLst/>
          </a:prstGeom>
          <a:noFill/>
        </p:spPr>
        <p:txBody>
          <a:bodyPr wrap="square" rtlCol="0">
            <a:noAutofit/>
          </a:bodyPr>
          <a:p>
            <a:pPr>
              <a:lnSpc>
                <a:spcPct val="130000"/>
              </a:lnSpc>
            </a:pPr>
            <a:r>
              <a:rPr lang="zh-CN" altLang="en-US" sz="2400">
                <a:latin typeface="微软雅黑" panose="020B0503020204020204" charset="-122"/>
                <a:ea typeface="微软雅黑" panose="020B0503020204020204" charset="-122"/>
                <a:cs typeface="微软雅黑" panose="020B0503020204020204" charset="-122"/>
                <a:sym typeface="+mn-ea"/>
              </a:rPr>
              <a:t>先对所有数据进行处理，筛选出作用较小的评论信息，再利用</a:t>
            </a:r>
            <a:r>
              <a:rPr lang="en-US" altLang="zh-CN" sz="2400">
                <a:latin typeface="微软雅黑" panose="020B0503020204020204" charset="-122"/>
                <a:ea typeface="微软雅黑" panose="020B0503020204020204" charset="-122"/>
                <a:cs typeface="微软雅黑" panose="020B0503020204020204" charset="-122"/>
                <a:sym typeface="+mn-ea"/>
              </a:rPr>
              <a:t>AI</a:t>
            </a:r>
            <a:r>
              <a:rPr lang="zh-CN" altLang="en-US" sz="2400">
                <a:latin typeface="微软雅黑" panose="020B0503020204020204" charset="-122"/>
                <a:ea typeface="微软雅黑" panose="020B0503020204020204" charset="-122"/>
                <a:cs typeface="微软雅黑" panose="020B0503020204020204" charset="-122"/>
                <a:sym typeface="+mn-ea"/>
              </a:rPr>
              <a:t>对话模型帮助判断相关评论的性质，分为hopeful，oppose，disappointed，neutral，</a:t>
            </a:r>
            <a:r>
              <a:rPr lang="en-US" altLang="zh-CN" sz="2400">
                <a:latin typeface="微软雅黑" panose="020B0503020204020204" charset="-122"/>
                <a:ea typeface="微软雅黑" panose="020B0503020204020204" charset="-122"/>
                <a:cs typeface="微软雅黑" panose="020B0503020204020204" charset="-122"/>
                <a:sym typeface="+mn-ea"/>
              </a:rPr>
              <a:t>support </a:t>
            </a:r>
            <a:r>
              <a:rPr lang="zh-CN" altLang="en-US" sz="2400">
                <a:latin typeface="微软雅黑" panose="020B0503020204020204" charset="-122"/>
                <a:ea typeface="微软雅黑" panose="020B0503020204020204" charset="-122"/>
                <a:cs typeface="微软雅黑" panose="020B0503020204020204" charset="-122"/>
                <a:sym typeface="+mn-ea"/>
              </a:rPr>
              <a:t>这五种情感，统计数量。</a:t>
            </a:r>
            <a:endParaRPr lang="zh-CN" altLang="en-US" sz="2400">
              <a:latin typeface="微软雅黑" panose="020B0503020204020204" charset="-122"/>
              <a:ea typeface="微软雅黑" panose="020B0503020204020204" charset="-122"/>
              <a:cs typeface="微软雅黑" panose="020B0503020204020204" charset="-122"/>
              <a:sym typeface="+mn-ea"/>
            </a:endParaRPr>
          </a:p>
        </p:txBody>
      </p:sp>
      <p:cxnSp>
        <p:nvCxnSpPr>
          <p:cNvPr id="23" name="直接连接符 22"/>
          <p:cNvCxnSpPr/>
          <p:nvPr/>
        </p:nvCxnSpPr>
        <p:spPr>
          <a:xfrm>
            <a:off x="8242935" y="1990725"/>
            <a:ext cx="1529715"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12130" y="5908040"/>
            <a:ext cx="967105" cy="755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QQ截图20231015234107"/>
          <p:cNvPicPr>
            <a:picLocks noChangeAspect="1"/>
          </p:cNvPicPr>
          <p:nvPr/>
        </p:nvPicPr>
        <p:blipFill>
          <a:blip r:embed="rId1"/>
          <a:stretch>
            <a:fillRect/>
          </a:stretch>
        </p:blipFill>
        <p:spPr>
          <a:xfrm>
            <a:off x="313055" y="875030"/>
            <a:ext cx="2575560" cy="5108575"/>
          </a:xfrm>
          <a:prstGeom prst="rect">
            <a:avLst/>
          </a:prstGeom>
        </p:spPr>
      </p:pic>
      <p:pic>
        <p:nvPicPr>
          <p:cNvPr id="4" name="图片 3" descr="QQ截图20231015234156"/>
          <p:cNvPicPr>
            <a:picLocks noChangeAspect="1"/>
          </p:cNvPicPr>
          <p:nvPr/>
        </p:nvPicPr>
        <p:blipFill>
          <a:blip r:embed="rId2"/>
          <a:stretch>
            <a:fillRect/>
          </a:stretch>
        </p:blipFill>
        <p:spPr>
          <a:xfrm>
            <a:off x="2888615" y="861695"/>
            <a:ext cx="3094355" cy="512127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0" grpId="0"/>
      <p:bldP spid="22" grpId="0"/>
      <p:bldP spid="2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 name="组合 16"/>
          <p:cNvGrpSpPr/>
          <p:nvPr/>
        </p:nvGrpSpPr>
        <p:grpSpPr>
          <a:xfrm>
            <a:off x="-5080" y="311150"/>
            <a:ext cx="5850255" cy="550545"/>
            <a:chOff x="-8" y="474"/>
            <a:chExt cx="9213" cy="867"/>
          </a:xfrm>
        </p:grpSpPr>
        <p:sp>
          <p:nvSpPr>
            <p:cNvPr id="18" name="等腰三角形 17"/>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14" y="519"/>
              <a:ext cx="8691" cy="822"/>
            </a:xfrm>
            <a:prstGeom prst="rect">
              <a:avLst/>
            </a:prstGeom>
            <a:noFill/>
          </p:spPr>
          <p:txBody>
            <a:bodyPr wrap="square" rtlCol="0">
              <a:spAutoFit/>
            </a:bodyPr>
            <a:p>
              <a:r>
                <a:rPr lang="en-US" altLang="zh-CN" sz="2800" b="1">
                  <a:solidFill>
                    <a:schemeClr val="accent1">
                      <a:lumMod val="75000"/>
                    </a:schemeClr>
                  </a:solidFill>
                </a:rPr>
                <a:t>3.</a:t>
              </a:r>
              <a:r>
                <a:rPr lang="zh-CN" altLang="en-US" sz="2800" b="1">
                  <a:solidFill>
                    <a:schemeClr val="accent1">
                      <a:lumMod val="75000"/>
                    </a:schemeClr>
                  </a:solidFill>
                </a:rPr>
                <a:t>热歌各分类歌曲热度数据处理</a:t>
              </a:r>
              <a:endParaRPr lang="zh-CN" altLang="en-US" sz="2800" b="1">
                <a:solidFill>
                  <a:schemeClr val="accent1">
                    <a:lumMod val="75000"/>
                  </a:schemeClr>
                </a:solidFill>
              </a:endParaRPr>
            </a:p>
          </p:txBody>
        </p:sp>
      </p:grpSp>
      <p:sp>
        <p:nvSpPr>
          <p:cNvPr id="24" name="矩形 23"/>
          <p:cNvSpPr/>
          <p:nvPr/>
        </p:nvSpPr>
        <p:spPr>
          <a:xfrm>
            <a:off x="326390" y="875030"/>
            <a:ext cx="11545570" cy="510857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760970" y="1326515"/>
            <a:ext cx="3255010" cy="460375"/>
          </a:xfrm>
          <a:prstGeom prst="rect">
            <a:avLst/>
          </a:prstGeom>
          <a:noFill/>
        </p:spPr>
        <p:txBody>
          <a:bodyPr wrap="square" rtlCol="0">
            <a:spAutoFit/>
          </a:bodyPr>
          <a:p>
            <a:pPr algn="ctr"/>
            <a:r>
              <a:rPr lang="zh-CN" altLang="en-US" sz="2400" b="1">
                <a:solidFill>
                  <a:schemeClr val="accent1">
                    <a:lumMod val="75000"/>
                  </a:schemeClr>
                </a:solidFill>
              </a:rPr>
              <a:t>数据处理</a:t>
            </a:r>
            <a:endParaRPr lang="zh-CN" altLang="en-US" sz="2400" b="1">
              <a:solidFill>
                <a:schemeClr val="accent1">
                  <a:lumMod val="75000"/>
                </a:schemeClr>
              </a:solidFill>
            </a:endParaRPr>
          </a:p>
        </p:txBody>
      </p:sp>
      <p:sp>
        <p:nvSpPr>
          <p:cNvPr id="22" name="文本框 21"/>
          <p:cNvSpPr txBox="1"/>
          <p:nvPr/>
        </p:nvSpPr>
        <p:spPr>
          <a:xfrm>
            <a:off x="7591425" y="2493645"/>
            <a:ext cx="3594100" cy="2491740"/>
          </a:xfrm>
          <a:prstGeom prst="rect">
            <a:avLst/>
          </a:prstGeom>
          <a:noFill/>
        </p:spPr>
        <p:txBody>
          <a:bodyPr wrap="square" rtlCol="0">
            <a:spAutoFit/>
          </a:bodyPr>
          <a:p>
            <a:pPr>
              <a:lnSpc>
                <a:spcPct val="130000"/>
              </a:lnSpc>
            </a:pPr>
            <a:r>
              <a:rPr lang="zh-CN" altLang="en-US" sz="2000">
                <a:latin typeface="微软雅黑" panose="020B0503020204020204" charset="-122"/>
                <a:ea typeface="微软雅黑" panose="020B0503020204020204" charset="-122"/>
                <a:cs typeface="微软雅黑" panose="020B0503020204020204" charset="-122"/>
                <a:sym typeface="+mn-ea"/>
              </a:rPr>
              <a:t>这里统计了各音乐分类前</a:t>
            </a:r>
            <a:r>
              <a:rPr lang="en-US" altLang="zh-CN" sz="2000">
                <a:latin typeface="微软雅黑" panose="020B0503020204020204" charset="-122"/>
                <a:ea typeface="微软雅黑" panose="020B0503020204020204" charset="-122"/>
                <a:cs typeface="微软雅黑" panose="020B0503020204020204" charset="-122"/>
                <a:sym typeface="+mn-ea"/>
              </a:rPr>
              <a:t>150</a:t>
            </a:r>
            <a:r>
              <a:rPr lang="zh-CN" altLang="en-US" sz="2000">
                <a:latin typeface="微软雅黑" panose="020B0503020204020204" charset="-122"/>
                <a:ea typeface="微软雅黑" panose="020B0503020204020204" charset="-122"/>
                <a:cs typeface="微软雅黑" panose="020B0503020204020204" charset="-122"/>
                <a:sym typeface="+mn-ea"/>
              </a:rPr>
              <a:t>个视频的热度数据，通过数据处理统计各分类音乐的总体热度，由于一些分类数据太多或太少，可以考虑去掉这部分分类音乐进行数据统计。</a:t>
            </a:r>
            <a:endParaRPr lang="zh-CN" altLang="en-US" sz="2000">
              <a:latin typeface="微软雅黑" panose="020B0503020204020204" charset="-122"/>
              <a:ea typeface="微软雅黑" panose="020B0503020204020204" charset="-122"/>
              <a:cs typeface="微软雅黑" panose="020B0503020204020204" charset="-122"/>
              <a:sym typeface="+mn-ea"/>
            </a:endParaRPr>
          </a:p>
        </p:txBody>
      </p:sp>
      <p:cxnSp>
        <p:nvCxnSpPr>
          <p:cNvPr id="23" name="直接连接符 22"/>
          <p:cNvCxnSpPr/>
          <p:nvPr/>
        </p:nvCxnSpPr>
        <p:spPr>
          <a:xfrm>
            <a:off x="8623935" y="2062480"/>
            <a:ext cx="1529715" cy="0"/>
          </a:xfrm>
          <a:prstGeom prst="line">
            <a:avLst/>
          </a:prstGeom>
          <a:ln w="222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612130" y="5908040"/>
            <a:ext cx="967105" cy="755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descr="QQ截图20231015235117"/>
          <p:cNvPicPr>
            <a:picLocks noChangeAspect="1"/>
          </p:cNvPicPr>
          <p:nvPr/>
        </p:nvPicPr>
        <p:blipFill>
          <a:blip r:embed="rId1"/>
          <a:stretch>
            <a:fillRect/>
          </a:stretch>
        </p:blipFill>
        <p:spPr>
          <a:xfrm>
            <a:off x="274955" y="875030"/>
            <a:ext cx="6602095" cy="51092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wipe/>
      </p:transition>
    </mc:Choice>
    <mc:Fallback>
      <p:transition spd="slow">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0" grpId="0"/>
      <p:bldP spid="22" grpId="0"/>
      <p:bldP spid="26"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5829935" y="8737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385435" y="1712595"/>
            <a:ext cx="1421765" cy="1198880"/>
          </a:xfrm>
          <a:prstGeom prst="rect">
            <a:avLst/>
          </a:prstGeom>
          <a:noFill/>
        </p:spPr>
        <p:txBody>
          <a:bodyPr wrap="square" rtlCol="0">
            <a:spAutoFit/>
          </a:bodyPr>
          <a:p>
            <a:pPr algn="ctr"/>
            <a:r>
              <a:rPr lang="en-US" altLang="zh-CN" sz="7200" b="1" i="1">
                <a:solidFill>
                  <a:schemeClr val="accent1">
                    <a:lumMod val="60000"/>
                    <a:lumOff val="40000"/>
                  </a:schemeClr>
                </a:solidFill>
              </a:rPr>
              <a:t>04</a:t>
            </a:r>
            <a:endParaRPr lang="en-US" altLang="zh-CN" sz="7200" b="1" i="1">
              <a:solidFill>
                <a:schemeClr val="accent1">
                  <a:lumMod val="60000"/>
                  <a:lumOff val="40000"/>
                </a:schemeClr>
              </a:solidFill>
            </a:endParaRPr>
          </a:p>
        </p:txBody>
      </p:sp>
      <p:sp>
        <p:nvSpPr>
          <p:cNvPr id="14" name="文本框 13"/>
          <p:cNvSpPr txBox="1"/>
          <p:nvPr/>
        </p:nvSpPr>
        <p:spPr>
          <a:xfrm>
            <a:off x="4493260" y="3145790"/>
            <a:ext cx="3271520" cy="953135"/>
          </a:xfrm>
          <a:prstGeom prst="rect">
            <a:avLst/>
          </a:prstGeom>
          <a:noFill/>
        </p:spPr>
        <p:txBody>
          <a:bodyPr wrap="square" rtlCol="0">
            <a:spAutoFit/>
          </a:bodyPr>
          <a:p>
            <a:pPr algn="ctr"/>
            <a:r>
              <a:rPr lang="zh-CN" altLang="en-US" sz="2800" b="1">
                <a:solidFill>
                  <a:schemeClr val="accent1">
                    <a:lumMod val="75000"/>
                  </a:schemeClr>
                </a:solidFill>
                <a:sym typeface="+mn-ea"/>
              </a:rPr>
              <a:t>生成可视化图表（</a:t>
            </a:r>
            <a:r>
              <a:rPr lang="en-US" altLang="zh-CN" sz="2800" b="1">
                <a:solidFill>
                  <a:schemeClr val="accent1">
                    <a:lumMod val="75000"/>
                  </a:schemeClr>
                </a:solidFill>
                <a:sym typeface="+mn-ea"/>
              </a:rPr>
              <a:t>peycharts</a:t>
            </a:r>
            <a:r>
              <a:rPr lang="zh-CN" altLang="en-US" sz="2800" b="1">
                <a:solidFill>
                  <a:schemeClr val="accent1">
                    <a:lumMod val="75000"/>
                  </a:schemeClr>
                </a:solidFill>
                <a:sym typeface="+mn-ea"/>
              </a:rPr>
              <a:t>模块）</a:t>
            </a:r>
            <a:endParaRPr lang="zh-CN" altLang="en-US" sz="2800" b="1">
              <a:solidFill>
                <a:schemeClr val="accent1">
                  <a:lumMod val="75000"/>
                </a:schemeClr>
              </a:solidFill>
            </a:endParaRPr>
          </a:p>
        </p:txBody>
      </p:sp>
      <p:sp>
        <p:nvSpPr>
          <p:cNvPr id="5" name="矩形 4"/>
          <p:cNvSpPr/>
          <p:nvPr/>
        </p:nvSpPr>
        <p:spPr>
          <a:xfrm>
            <a:off x="5139055" y="3628390"/>
            <a:ext cx="1980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a:off x="-27940" y="6000115"/>
            <a:ext cx="12247880" cy="876300"/>
          </a:xfrm>
          <a:prstGeom prst="rtTriangl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16"/>
          <p:cNvSpPr/>
          <p:nvPr/>
        </p:nvSpPr>
        <p:spPr>
          <a:xfrm>
            <a:off x="-27940" y="-1524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flipH="1" flipV="1">
            <a:off x="-28575" y="-2540"/>
            <a:ext cx="12247880" cy="8763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17"/>
          <p:cNvSpPr/>
          <p:nvPr/>
        </p:nvSpPr>
        <p:spPr>
          <a:xfrm flipH="1" flipV="1">
            <a:off x="6016625" y="6458585"/>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8241665" y="5301615"/>
            <a:ext cx="940435" cy="94043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9588500" y="2374265"/>
            <a:ext cx="775335" cy="775335"/>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353165" y="4585970"/>
            <a:ext cx="169545" cy="169545"/>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208280" y="3618230"/>
            <a:ext cx="544830" cy="544830"/>
          </a:xfrm>
          <a:prstGeom prst="ellipse">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0982325" y="4031615"/>
            <a:ext cx="370840" cy="370840"/>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椭圆 3"/>
          <p:cNvSpPr/>
          <p:nvPr/>
        </p:nvSpPr>
        <p:spPr>
          <a:xfrm>
            <a:off x="417830" y="3315970"/>
            <a:ext cx="1588770" cy="1588770"/>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6032500" cy="550545"/>
            <a:chOff x="-8" y="474"/>
            <a:chExt cx="9500"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8978" cy="822"/>
            </a:xfrm>
            <a:prstGeom prst="rect">
              <a:avLst/>
            </a:prstGeom>
            <a:noFill/>
          </p:spPr>
          <p:txBody>
            <a:bodyPr wrap="square" rtlCol="0">
              <a:spAutoFit/>
            </a:bodyPr>
            <a:p>
              <a:r>
                <a:rPr lang="en-US" altLang="zh-CN" sz="2800" b="1">
                  <a:solidFill>
                    <a:schemeClr val="accent1">
                      <a:lumMod val="75000"/>
                    </a:schemeClr>
                  </a:solidFill>
                </a:rPr>
                <a:t>1.b站热门榜top100数据统计柱状图</a:t>
              </a:r>
              <a:endParaRPr lang="en-US" altLang="zh-CN"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b站热门榜top100数据统计柱状图"/>
          <p:cNvPicPr>
            <a:picLocks noChangeAspect="1"/>
          </p:cNvPicPr>
          <p:nvPr/>
        </p:nvPicPr>
        <p:blipFill>
          <a:blip r:embed="rId1"/>
          <a:stretch>
            <a:fillRect/>
          </a:stretch>
        </p:blipFill>
        <p:spPr>
          <a:xfrm>
            <a:off x="0" y="2590165"/>
            <a:ext cx="12192000" cy="4267835"/>
          </a:xfrm>
          <a:prstGeom prst="rect">
            <a:avLst/>
          </a:prstGeom>
        </p:spPr>
      </p:pic>
      <p:sp>
        <p:nvSpPr>
          <p:cNvPr id="9" name="文本框 8"/>
          <p:cNvSpPr txBox="1"/>
          <p:nvPr/>
        </p:nvSpPr>
        <p:spPr>
          <a:xfrm>
            <a:off x="0" y="851535"/>
            <a:ext cx="9351010" cy="922020"/>
          </a:xfrm>
          <a:prstGeom prst="rect">
            <a:avLst/>
          </a:prstGeom>
          <a:noFill/>
        </p:spPr>
        <p:txBody>
          <a:bodyPr wrap="square" rtlCol="0">
            <a:spAutoFit/>
          </a:bodyPr>
          <a:p>
            <a:r>
              <a:rPr lang="zh-CN" altLang="en-US"/>
              <a:t>横坐标：</a:t>
            </a:r>
            <a:r>
              <a:rPr lang="en-US" altLang="zh-CN"/>
              <a:t>100</a:t>
            </a:r>
            <a:r>
              <a:rPr lang="zh-CN" altLang="en-US"/>
              <a:t>个视频的名称（按照播放量递减）</a:t>
            </a:r>
            <a:endParaRPr lang="zh-CN" altLang="en-US"/>
          </a:p>
          <a:p>
            <a:r>
              <a:rPr lang="zh-CN" altLang="en-US"/>
              <a:t>纵坐标：数字参数</a:t>
            </a:r>
            <a:endParaRPr lang="zh-CN" altLang="en-US"/>
          </a:p>
          <a:p>
            <a:r>
              <a:rPr lang="zh-CN" altLang="en-US"/>
              <a:t>数据：各视频的弹幕数, 点赞数, 投币数, 收藏数, 转发数</a:t>
            </a:r>
            <a:endParaRPr lang="zh-CN" altLang="en-US"/>
          </a:p>
        </p:txBody>
      </p:sp>
      <p:sp>
        <p:nvSpPr>
          <p:cNvPr id="17" name="文本框 16"/>
          <p:cNvSpPr txBox="1"/>
          <p:nvPr/>
        </p:nvSpPr>
        <p:spPr>
          <a:xfrm>
            <a:off x="0" y="1997710"/>
            <a:ext cx="7110095" cy="368300"/>
          </a:xfrm>
          <a:prstGeom prst="rect">
            <a:avLst/>
          </a:prstGeom>
          <a:noFill/>
        </p:spPr>
        <p:txBody>
          <a:bodyPr wrap="square" rtlCol="0">
            <a:spAutoFit/>
          </a:bodyPr>
          <a:p>
            <a:r>
              <a:rPr lang="zh-CN" altLang="en-US"/>
              <a:t>通过此项数据处理及可视化可以分析出各个视频之间的参数差异。</a:t>
            </a:r>
            <a:endParaRPr lang="zh-CN" altLang="en-US"/>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直角三角形 31"/>
          <p:cNvSpPr/>
          <p:nvPr/>
        </p:nvSpPr>
        <p:spPr>
          <a:xfrm flipH="1">
            <a:off x="6002020"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537210" y="289560"/>
            <a:ext cx="3610610" cy="706755"/>
          </a:xfrm>
          <a:prstGeom prst="rect">
            <a:avLst/>
          </a:prstGeom>
          <a:noFill/>
        </p:spPr>
        <p:txBody>
          <a:bodyPr wrap="square" rtlCol="0">
            <a:spAutoFit/>
          </a:bodyPr>
          <a:p>
            <a:r>
              <a:rPr lang="en-US" altLang="zh-CN" sz="4000">
                <a:solidFill>
                  <a:schemeClr val="accent1"/>
                </a:solidFill>
                <a:effectLst>
                  <a:outerShdw blurRad="38100" dist="25400" dir="5400000" algn="ctr" rotWithShape="0">
                    <a:srgbClr val="6E747A">
                      <a:alpha val="43000"/>
                    </a:srgbClr>
                  </a:outerShdw>
                </a:effectLst>
              </a:rPr>
              <a:t>Hero|</a:t>
            </a:r>
            <a:r>
              <a:rPr lang="zh-CN" altLang="en-US" sz="4000">
                <a:solidFill>
                  <a:schemeClr val="accent1"/>
                </a:solidFill>
                <a:effectLst>
                  <a:outerShdw blurRad="38100" dist="25400" dir="5400000" algn="ctr" rotWithShape="0">
                    <a:srgbClr val="6E747A">
                      <a:alpha val="43000"/>
                    </a:srgbClr>
                  </a:outerShdw>
                </a:effectLst>
              </a:rPr>
              <a:t>毁灭</a:t>
            </a:r>
            <a:endParaRPr lang="zh-CN" altLang="en-US" sz="4000">
              <a:solidFill>
                <a:schemeClr val="accent1"/>
              </a:solidFill>
              <a:effectLst>
                <a:outerShdw blurRad="38100" dist="25400" dir="5400000" algn="ctr" rotWithShape="0">
                  <a:srgbClr val="6E747A">
                    <a:alpha val="43000"/>
                  </a:srgbClr>
                </a:outerShdw>
              </a:effectLst>
            </a:endParaRPr>
          </a:p>
        </p:txBody>
      </p:sp>
      <p:sp>
        <p:nvSpPr>
          <p:cNvPr id="10" name="文本框 9"/>
          <p:cNvSpPr txBox="1"/>
          <p:nvPr/>
        </p:nvSpPr>
        <p:spPr>
          <a:xfrm>
            <a:off x="850900" y="1395095"/>
            <a:ext cx="1957705" cy="368300"/>
          </a:xfrm>
          <a:prstGeom prst="rect">
            <a:avLst/>
          </a:prstGeom>
          <a:noFill/>
        </p:spPr>
        <p:txBody>
          <a:bodyPr wrap="square" rtlCol="0">
            <a:spAutoFit/>
          </a:bodyPr>
          <a:p>
            <a:r>
              <a:rPr lang="zh-CN" altLang="en-US"/>
              <a:t>成员</a:t>
            </a:r>
            <a:r>
              <a:rPr lang="zh-CN" altLang="en-US"/>
              <a:t>分工：</a:t>
            </a:r>
            <a:endParaRPr lang="zh-CN" altLang="en-US"/>
          </a:p>
        </p:txBody>
      </p:sp>
      <p:sp>
        <p:nvSpPr>
          <p:cNvPr id="21" name="文本框 20"/>
          <p:cNvSpPr txBox="1"/>
          <p:nvPr/>
        </p:nvSpPr>
        <p:spPr>
          <a:xfrm>
            <a:off x="2235200" y="2112010"/>
            <a:ext cx="6856730" cy="368300"/>
          </a:xfrm>
          <a:prstGeom prst="rect">
            <a:avLst/>
          </a:prstGeom>
          <a:noFill/>
        </p:spPr>
        <p:txBody>
          <a:bodyPr wrap="square" rtlCol="0">
            <a:spAutoFit/>
          </a:bodyPr>
          <a:p>
            <a:r>
              <a:rPr lang="zh-CN" altLang="en-US"/>
              <a:t>项目策划：</a:t>
            </a:r>
            <a:r>
              <a:rPr lang="zh-CN" altLang="en-US">
                <a:solidFill>
                  <a:schemeClr val="tx1"/>
                </a:solidFill>
                <a:sym typeface="+mn-ea"/>
              </a:rPr>
              <a:t>叶相权</a:t>
            </a:r>
            <a:endParaRPr lang="zh-CN" altLang="en-US">
              <a:solidFill>
                <a:schemeClr val="tx1"/>
              </a:solidFill>
              <a:sym typeface="+mn-ea"/>
            </a:endParaRPr>
          </a:p>
        </p:txBody>
      </p:sp>
      <p:sp>
        <p:nvSpPr>
          <p:cNvPr id="22" name="文本框 21"/>
          <p:cNvSpPr txBox="1"/>
          <p:nvPr>
            <p:custDataLst>
              <p:tags r:id="rId1"/>
            </p:custDataLst>
          </p:nvPr>
        </p:nvSpPr>
        <p:spPr>
          <a:xfrm>
            <a:off x="2235200" y="2678430"/>
            <a:ext cx="6856730" cy="368300"/>
          </a:xfrm>
          <a:prstGeom prst="rect">
            <a:avLst/>
          </a:prstGeom>
          <a:noFill/>
        </p:spPr>
        <p:txBody>
          <a:bodyPr wrap="square" rtlCol="0">
            <a:spAutoFit/>
          </a:bodyPr>
          <a:p>
            <a:r>
              <a:rPr lang="zh-CN" altLang="en-US"/>
              <a:t>数据分析：</a:t>
            </a:r>
            <a:r>
              <a:rPr lang="zh-CN" altLang="en-US">
                <a:solidFill>
                  <a:schemeClr val="tx1"/>
                </a:solidFill>
                <a:sym typeface="+mn-ea"/>
              </a:rPr>
              <a:t>纪郑松</a:t>
            </a:r>
            <a:endParaRPr lang="zh-CN" altLang="en-US">
              <a:solidFill>
                <a:schemeClr val="tx1"/>
              </a:solidFill>
              <a:sym typeface="+mn-ea"/>
            </a:endParaRPr>
          </a:p>
        </p:txBody>
      </p:sp>
      <p:sp>
        <p:nvSpPr>
          <p:cNvPr id="23" name="文本框 22"/>
          <p:cNvSpPr txBox="1"/>
          <p:nvPr>
            <p:custDataLst>
              <p:tags r:id="rId2"/>
            </p:custDataLst>
          </p:nvPr>
        </p:nvSpPr>
        <p:spPr>
          <a:xfrm>
            <a:off x="2225675" y="3244850"/>
            <a:ext cx="6856730" cy="368300"/>
          </a:xfrm>
          <a:prstGeom prst="rect">
            <a:avLst/>
          </a:prstGeom>
          <a:noFill/>
        </p:spPr>
        <p:txBody>
          <a:bodyPr wrap="square" rtlCol="0">
            <a:spAutoFit/>
          </a:bodyPr>
          <a:p>
            <a:r>
              <a:rPr lang="zh-CN" altLang="en-US"/>
              <a:t>代码编写：</a:t>
            </a:r>
            <a:r>
              <a:rPr lang="zh-CN" altLang="en-US">
                <a:solidFill>
                  <a:schemeClr val="tx1"/>
                </a:solidFill>
                <a:sym typeface="+mn-ea"/>
              </a:rPr>
              <a:t>胡耀文</a:t>
            </a:r>
            <a:endParaRPr lang="zh-CN" altLang="en-US">
              <a:solidFill>
                <a:schemeClr val="tx1"/>
              </a:solidFill>
              <a:sym typeface="+mn-ea"/>
            </a:endParaRPr>
          </a:p>
        </p:txBody>
      </p:sp>
      <p:sp>
        <p:nvSpPr>
          <p:cNvPr id="24" name="文本框 23"/>
          <p:cNvSpPr txBox="1"/>
          <p:nvPr>
            <p:custDataLst>
              <p:tags r:id="rId3"/>
            </p:custDataLst>
          </p:nvPr>
        </p:nvSpPr>
        <p:spPr>
          <a:xfrm>
            <a:off x="2225675" y="3811270"/>
            <a:ext cx="6856730" cy="368300"/>
          </a:xfrm>
          <a:prstGeom prst="rect">
            <a:avLst/>
          </a:prstGeom>
          <a:noFill/>
        </p:spPr>
        <p:txBody>
          <a:bodyPr wrap="square" rtlCol="0">
            <a:spAutoFit/>
          </a:bodyPr>
          <a:p>
            <a:r>
              <a:rPr lang="zh-CN" altLang="en-US"/>
              <a:t>数据爬取：</a:t>
            </a:r>
            <a:r>
              <a:rPr lang="zh-CN" altLang="en-US">
                <a:solidFill>
                  <a:schemeClr val="tx1"/>
                </a:solidFill>
                <a:sym typeface="+mn-ea"/>
              </a:rPr>
              <a:t>邵振源</a:t>
            </a:r>
            <a:endParaRPr lang="zh-CN" altLang="en-US">
              <a:solidFill>
                <a:schemeClr val="tx1"/>
              </a:solidFill>
              <a:sym typeface="+mn-ea"/>
            </a:endParaRPr>
          </a:p>
        </p:txBody>
      </p:sp>
      <p:sp>
        <p:nvSpPr>
          <p:cNvPr id="25" name="文本框 24"/>
          <p:cNvSpPr txBox="1"/>
          <p:nvPr>
            <p:custDataLst>
              <p:tags r:id="rId4"/>
            </p:custDataLst>
          </p:nvPr>
        </p:nvSpPr>
        <p:spPr>
          <a:xfrm>
            <a:off x="2235200" y="4377690"/>
            <a:ext cx="6856730" cy="368300"/>
          </a:xfrm>
          <a:prstGeom prst="rect">
            <a:avLst/>
          </a:prstGeom>
          <a:noFill/>
        </p:spPr>
        <p:txBody>
          <a:bodyPr wrap="square" rtlCol="0">
            <a:spAutoFit/>
          </a:bodyPr>
          <a:p>
            <a:r>
              <a:rPr lang="zh-CN" altLang="en-US"/>
              <a:t>数据处理与清洗：</a:t>
            </a:r>
            <a:r>
              <a:rPr lang="zh-CN" altLang="en-US">
                <a:solidFill>
                  <a:schemeClr val="tx1"/>
                </a:solidFill>
                <a:sym typeface="+mn-ea"/>
              </a:rPr>
              <a:t>施磊</a:t>
            </a:r>
            <a:endParaRPr lang="zh-CN" altLang="en-US">
              <a:solidFill>
                <a:schemeClr val="tx1"/>
              </a:solidFill>
              <a:sym typeface="+mn-ea"/>
            </a:endParaRPr>
          </a:p>
        </p:txBody>
      </p:sp>
      <p:sp>
        <p:nvSpPr>
          <p:cNvPr id="26" name="文本框 25"/>
          <p:cNvSpPr txBox="1"/>
          <p:nvPr>
            <p:custDataLst>
              <p:tags r:id="rId5"/>
            </p:custDataLst>
          </p:nvPr>
        </p:nvSpPr>
        <p:spPr>
          <a:xfrm>
            <a:off x="2235200" y="4944110"/>
            <a:ext cx="6856730" cy="368300"/>
          </a:xfrm>
          <a:prstGeom prst="rect">
            <a:avLst/>
          </a:prstGeom>
          <a:noFill/>
        </p:spPr>
        <p:txBody>
          <a:bodyPr wrap="square" rtlCol="0">
            <a:spAutoFit/>
          </a:bodyPr>
          <a:p>
            <a:r>
              <a:rPr lang="zh-CN" altLang="en-US"/>
              <a:t>数据可视化：</a:t>
            </a:r>
            <a:r>
              <a:rPr lang="zh-CN" altLang="en-US">
                <a:solidFill>
                  <a:schemeClr val="tx1"/>
                </a:solidFill>
                <a:sym typeface="+mn-ea"/>
              </a:rPr>
              <a:t>石鸿飞</a:t>
            </a:r>
            <a:endParaRPr lang="zh-CN" altLang="en-US">
              <a:solidFill>
                <a:schemeClr val="tx1"/>
              </a:solidFill>
              <a:sym typeface="+mn-ea"/>
            </a:endParaRPr>
          </a:p>
        </p:txBody>
      </p:sp>
      <p:sp>
        <p:nvSpPr>
          <p:cNvPr id="27" name="文本框 26"/>
          <p:cNvSpPr txBox="1"/>
          <p:nvPr>
            <p:custDataLst>
              <p:tags r:id="rId6"/>
            </p:custDataLst>
          </p:nvPr>
        </p:nvSpPr>
        <p:spPr>
          <a:xfrm>
            <a:off x="2235200" y="5510530"/>
            <a:ext cx="6856730" cy="368300"/>
          </a:xfrm>
          <a:prstGeom prst="rect">
            <a:avLst/>
          </a:prstGeom>
          <a:noFill/>
        </p:spPr>
        <p:txBody>
          <a:bodyPr wrap="square" rtlCol="0">
            <a:spAutoFit/>
          </a:bodyPr>
          <a:p>
            <a:r>
              <a:rPr lang="en-US" altLang="zh-CN"/>
              <a:t>PPT</a:t>
            </a:r>
            <a:r>
              <a:rPr lang="zh-CN" altLang="en-US"/>
              <a:t>：</a:t>
            </a:r>
            <a:r>
              <a:rPr lang="zh-CN" altLang="en-US">
                <a:solidFill>
                  <a:schemeClr val="tx1"/>
                </a:solidFill>
                <a:sym typeface="+mn-ea"/>
              </a:rPr>
              <a:t>史台江</a:t>
            </a:r>
            <a:endParaRPr lang="zh-CN" altLang="en-US">
              <a:solidFill>
                <a:schemeClr val="tx1"/>
              </a:solidFill>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6574155" cy="550545"/>
            <a:chOff x="-8" y="474"/>
            <a:chExt cx="10353"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9831" cy="822"/>
            </a:xfrm>
            <a:prstGeom prst="rect">
              <a:avLst/>
            </a:prstGeom>
            <a:noFill/>
          </p:spPr>
          <p:txBody>
            <a:bodyPr wrap="square" rtlCol="0">
              <a:spAutoFit/>
            </a:bodyPr>
            <a:p>
              <a:r>
                <a:rPr lang="en-US" altLang="zh-CN" sz="2800" b="1">
                  <a:solidFill>
                    <a:schemeClr val="accent1">
                      <a:lumMod val="75000"/>
                    </a:schemeClr>
                  </a:solidFill>
                </a:rPr>
                <a:t>2.热歌榜各曲风音乐播放排行榜漏斗图</a:t>
              </a:r>
              <a:endParaRPr lang="en-US" altLang="zh-CN"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热歌榜各曲风音乐播放排行榜漏斗图"/>
          <p:cNvPicPr>
            <a:picLocks noChangeAspect="1"/>
          </p:cNvPicPr>
          <p:nvPr/>
        </p:nvPicPr>
        <p:blipFill>
          <a:blip r:embed="rId1"/>
          <a:stretch>
            <a:fillRect/>
          </a:stretch>
        </p:blipFill>
        <p:spPr>
          <a:xfrm>
            <a:off x="4855210" y="1369695"/>
            <a:ext cx="7336790" cy="4118610"/>
          </a:xfrm>
          <a:prstGeom prst="rect">
            <a:avLst/>
          </a:prstGeom>
        </p:spPr>
      </p:pic>
      <p:sp>
        <p:nvSpPr>
          <p:cNvPr id="18" name="文本框 17"/>
          <p:cNvSpPr txBox="1"/>
          <p:nvPr>
            <p:custDataLst>
              <p:tags r:id="rId2"/>
            </p:custDataLst>
          </p:nvPr>
        </p:nvSpPr>
        <p:spPr>
          <a:xfrm>
            <a:off x="326390" y="1546860"/>
            <a:ext cx="4064000" cy="645160"/>
          </a:xfrm>
          <a:prstGeom prst="rect">
            <a:avLst/>
          </a:prstGeom>
          <a:noFill/>
        </p:spPr>
        <p:txBody>
          <a:bodyPr wrap="square" rtlCol="0">
            <a:spAutoFit/>
          </a:bodyPr>
          <a:p>
            <a:r>
              <a:rPr lang="zh-CN" altLang="en-US"/>
              <a:t>数据：各分类音乐的播放量</a:t>
            </a:r>
            <a:endParaRPr lang="zh-CN" altLang="en-US"/>
          </a:p>
          <a:p>
            <a:r>
              <a:rPr lang="zh-CN" altLang="en-US"/>
              <a:t>图例：各分类音乐名称</a:t>
            </a:r>
            <a:endParaRPr lang="zh-CN" altLang="en-US"/>
          </a:p>
        </p:txBody>
      </p:sp>
      <p:sp>
        <p:nvSpPr>
          <p:cNvPr id="21" name="文本框 20"/>
          <p:cNvSpPr txBox="1"/>
          <p:nvPr>
            <p:custDataLst>
              <p:tags r:id="rId3"/>
            </p:custDataLst>
          </p:nvPr>
        </p:nvSpPr>
        <p:spPr>
          <a:xfrm>
            <a:off x="313055" y="2319655"/>
            <a:ext cx="4064000" cy="922020"/>
          </a:xfrm>
          <a:prstGeom prst="rect">
            <a:avLst/>
          </a:prstGeom>
          <a:noFill/>
        </p:spPr>
        <p:txBody>
          <a:bodyPr wrap="square" rtlCol="0">
            <a:spAutoFit/>
          </a:bodyPr>
          <a:p>
            <a:r>
              <a:rPr lang="zh-CN" altLang="en-US"/>
              <a:t>通过此项数据处理及可视化可以分析出大众更加喜爱什么样的音乐风格，可以多多推送好的音乐。</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6156325" cy="550545"/>
            <a:chOff x="-8" y="474"/>
            <a:chExt cx="9695"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9173" cy="822"/>
            </a:xfrm>
            <a:prstGeom prst="rect">
              <a:avLst/>
            </a:prstGeom>
            <a:noFill/>
          </p:spPr>
          <p:txBody>
            <a:bodyPr wrap="square" rtlCol="0">
              <a:spAutoFit/>
            </a:bodyPr>
            <a:p>
              <a:r>
                <a:rPr lang="en-US" altLang="zh-CN" sz="2800" b="1">
                  <a:solidFill>
                    <a:schemeClr val="accent1">
                      <a:lumMod val="75000"/>
                    </a:schemeClr>
                  </a:solidFill>
                </a:rPr>
                <a:t>3.b站美食热点标签统计分析云图</a:t>
              </a:r>
              <a:endParaRPr lang="en-US" altLang="zh-CN"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custDataLst>
              <p:tags r:id="rId1"/>
            </p:custDataLst>
          </p:nvPr>
        </p:nvSpPr>
        <p:spPr>
          <a:xfrm>
            <a:off x="326390" y="1263015"/>
            <a:ext cx="4064000" cy="645160"/>
          </a:xfrm>
          <a:prstGeom prst="rect">
            <a:avLst/>
          </a:prstGeom>
          <a:noFill/>
        </p:spPr>
        <p:txBody>
          <a:bodyPr wrap="square" rtlCol="0">
            <a:spAutoFit/>
          </a:bodyPr>
          <a:p>
            <a:r>
              <a:rPr lang="zh-CN" altLang="en-US"/>
              <a:t>数据：各个美食专区视频标签</a:t>
            </a:r>
            <a:endParaRPr lang="zh-CN" altLang="en-US"/>
          </a:p>
          <a:p>
            <a:r>
              <a:rPr lang="zh-CN" altLang="en-US"/>
              <a:t>云图大小依据：相同标签的数量</a:t>
            </a:r>
            <a:endParaRPr lang="zh-CN" altLang="en-US"/>
          </a:p>
        </p:txBody>
      </p:sp>
      <p:pic>
        <p:nvPicPr>
          <p:cNvPr id="3" name="图片 2" descr="b站美食热点标签统计分析云图"/>
          <p:cNvPicPr>
            <a:picLocks noChangeAspect="1"/>
          </p:cNvPicPr>
          <p:nvPr/>
        </p:nvPicPr>
        <p:blipFill>
          <a:blip r:embed="rId2"/>
          <a:stretch>
            <a:fillRect/>
          </a:stretch>
        </p:blipFill>
        <p:spPr>
          <a:xfrm>
            <a:off x="5412740" y="1262380"/>
            <a:ext cx="6779260" cy="4271645"/>
          </a:xfrm>
          <a:prstGeom prst="rect">
            <a:avLst/>
          </a:prstGeom>
        </p:spPr>
      </p:pic>
      <p:sp>
        <p:nvSpPr>
          <p:cNvPr id="21" name="文本框 20"/>
          <p:cNvSpPr txBox="1"/>
          <p:nvPr>
            <p:custDataLst>
              <p:tags r:id="rId3"/>
            </p:custDataLst>
          </p:nvPr>
        </p:nvSpPr>
        <p:spPr>
          <a:xfrm>
            <a:off x="313055" y="2094230"/>
            <a:ext cx="4064000" cy="922020"/>
          </a:xfrm>
          <a:prstGeom prst="rect">
            <a:avLst/>
          </a:prstGeom>
          <a:noFill/>
        </p:spPr>
        <p:txBody>
          <a:bodyPr wrap="square" rtlCol="0">
            <a:spAutoFit/>
          </a:bodyPr>
          <a:p>
            <a:r>
              <a:rPr lang="zh-CN" altLang="en-US"/>
              <a:t>通过此项数据处理及可视化可以分析出哪种美食更加收到欢迎或是哪种美食节目更受到喜爱。</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6698615" cy="550545"/>
            <a:chOff x="-8" y="474"/>
            <a:chExt cx="10549"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19"/>
              <a:ext cx="10048" cy="822"/>
            </a:xfrm>
            <a:prstGeom prst="rect">
              <a:avLst/>
            </a:prstGeom>
            <a:noFill/>
          </p:spPr>
          <p:txBody>
            <a:bodyPr wrap="square" rtlCol="0">
              <a:spAutoFit/>
            </a:bodyPr>
            <a:p>
              <a:r>
                <a:rPr lang="en-US" altLang="zh-CN" sz="2800" b="1">
                  <a:solidFill>
                    <a:schemeClr val="accent1">
                      <a:lumMod val="75000"/>
                    </a:schemeClr>
                  </a:solidFill>
                </a:rPr>
                <a:t>4.AI_视频情感态度分析统计饼状图</a:t>
              </a:r>
              <a:endParaRPr lang="en-US" altLang="zh-CN"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AI_视频情感态度分析统计饼状图"/>
          <p:cNvPicPr>
            <a:picLocks noChangeAspect="1"/>
          </p:cNvPicPr>
          <p:nvPr/>
        </p:nvPicPr>
        <p:blipFill>
          <a:blip r:embed="rId1"/>
          <a:stretch>
            <a:fillRect/>
          </a:stretch>
        </p:blipFill>
        <p:spPr>
          <a:xfrm>
            <a:off x="3681730" y="1263015"/>
            <a:ext cx="8519160" cy="4577715"/>
          </a:xfrm>
          <a:prstGeom prst="rect">
            <a:avLst/>
          </a:prstGeom>
        </p:spPr>
      </p:pic>
      <p:sp>
        <p:nvSpPr>
          <p:cNvPr id="18" name="文本框 17"/>
          <p:cNvSpPr txBox="1"/>
          <p:nvPr>
            <p:custDataLst>
              <p:tags r:id="rId2"/>
            </p:custDataLst>
          </p:nvPr>
        </p:nvSpPr>
        <p:spPr>
          <a:xfrm>
            <a:off x="182245" y="1263015"/>
            <a:ext cx="3499485" cy="1198880"/>
          </a:xfrm>
          <a:prstGeom prst="rect">
            <a:avLst/>
          </a:prstGeom>
          <a:noFill/>
        </p:spPr>
        <p:txBody>
          <a:bodyPr wrap="square" rtlCol="0">
            <a:spAutoFit/>
          </a:bodyPr>
          <a:p>
            <a:r>
              <a:rPr lang="zh-CN" altLang="en-US"/>
              <a:t>数据：视频下方评论数据</a:t>
            </a:r>
            <a:endParaRPr lang="zh-CN" altLang="en-US"/>
          </a:p>
          <a:p>
            <a:r>
              <a:rPr lang="zh-CN" altLang="en-US"/>
              <a:t>分类：</a:t>
            </a:r>
            <a:r>
              <a:rPr lang="zh-CN" altLang="en-US">
                <a:latin typeface="微软雅黑" panose="020B0503020204020204" charset="-122"/>
                <a:ea typeface="微软雅黑" panose="020B0503020204020204" charset="-122"/>
                <a:cs typeface="微软雅黑" panose="020B0503020204020204" charset="-122"/>
                <a:sym typeface="+mn-ea"/>
              </a:rPr>
              <a:t>hopeful，oppose，disappointed，neutral，</a:t>
            </a:r>
            <a:r>
              <a:rPr lang="en-US" altLang="zh-CN">
                <a:latin typeface="微软雅黑" panose="020B0503020204020204" charset="-122"/>
                <a:ea typeface="微软雅黑" panose="020B0503020204020204" charset="-122"/>
                <a:cs typeface="微软雅黑" panose="020B0503020204020204" charset="-122"/>
                <a:sym typeface="+mn-ea"/>
              </a:rPr>
              <a:t>support</a:t>
            </a:r>
            <a:r>
              <a:rPr lang="zh-CN" altLang="en-US">
                <a:latin typeface="微软雅黑" panose="020B0503020204020204" charset="-122"/>
                <a:ea typeface="微软雅黑" panose="020B0503020204020204" charset="-122"/>
                <a:cs typeface="微软雅黑" panose="020B0503020204020204" charset="-122"/>
                <a:sym typeface="+mn-ea"/>
              </a:rPr>
              <a:t>这五种情感对应的数目。</a:t>
            </a:r>
            <a:endParaRPr lang="zh-CN" altLang="en-US">
              <a:latin typeface="微软雅黑" panose="020B0503020204020204" charset="-122"/>
              <a:ea typeface="微软雅黑" panose="020B0503020204020204" charset="-122"/>
              <a:cs typeface="微软雅黑" panose="020B0503020204020204" charset="-122"/>
              <a:sym typeface="+mn-ea"/>
            </a:endParaRPr>
          </a:p>
        </p:txBody>
      </p:sp>
      <p:sp>
        <p:nvSpPr>
          <p:cNvPr id="21" name="文本框 20"/>
          <p:cNvSpPr txBox="1"/>
          <p:nvPr>
            <p:custDataLst>
              <p:tags r:id="rId3"/>
            </p:custDataLst>
          </p:nvPr>
        </p:nvSpPr>
        <p:spPr>
          <a:xfrm>
            <a:off x="182245" y="2711450"/>
            <a:ext cx="3035300" cy="1198880"/>
          </a:xfrm>
          <a:prstGeom prst="rect">
            <a:avLst/>
          </a:prstGeom>
          <a:noFill/>
        </p:spPr>
        <p:txBody>
          <a:bodyPr wrap="square" rtlCol="0">
            <a:spAutoFit/>
          </a:bodyPr>
          <a:p>
            <a:r>
              <a:rPr lang="zh-CN" altLang="en-US"/>
              <a:t>通过此项数据处理及可视化可以分析出观看者对于某个话题的观点态度，便于推送新的新颖内容。</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10755504" cy="550545"/>
            <a:chOff x="-8" y="474"/>
            <a:chExt cx="13033" cy="867"/>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514" y="519"/>
              <a:ext cx="12511" cy="822"/>
            </a:xfrm>
            <a:prstGeom prst="rect">
              <a:avLst/>
            </a:prstGeom>
            <a:noFill/>
          </p:spPr>
          <p:txBody>
            <a:bodyPr wrap="square" rtlCol="0">
              <a:spAutoFit/>
            </a:bodyPr>
            <a:p>
              <a:r>
                <a:rPr lang="en-US" altLang="zh-CN" sz="2800" b="1">
                  <a:solidFill>
                    <a:schemeClr val="accent1">
                      <a:lumMod val="75000"/>
                    </a:schemeClr>
                  </a:solidFill>
                </a:rPr>
                <a:t>5.“</a:t>
              </a:r>
              <a:r>
                <a:rPr lang="zh-CN" altLang="en-US" sz="2800" b="1">
                  <a:solidFill>
                    <a:schemeClr val="accent1">
                      <a:lumMod val="75000"/>
                    </a:schemeClr>
                  </a:solidFill>
                </a:rPr>
                <a:t>单一视频七天内</a:t>
              </a:r>
              <a:r>
                <a:rPr lang="en-US" altLang="zh-CN" sz="2800" b="1">
                  <a:solidFill>
                    <a:schemeClr val="accent1">
                      <a:lumMod val="75000"/>
                    </a:schemeClr>
                  </a:solidFill>
                </a:rPr>
                <a:t>”各指数变化趋势折线图</a:t>
              </a:r>
              <a:endParaRPr lang="en-US" altLang="zh-CN" sz="2800" b="1">
                <a:solidFill>
                  <a:schemeClr val="accent1">
                    <a:lumMod val="75000"/>
                  </a:schemeClr>
                </a:solidFill>
              </a:endParaRPr>
            </a:p>
          </p:txBody>
        </p:sp>
      </p:grpSp>
      <p:sp>
        <p:nvSpPr>
          <p:cNvPr id="32" name="直角三角形 31"/>
          <p:cNvSpPr/>
          <p:nvPr/>
        </p:nvSpPr>
        <p:spPr>
          <a:xfrm flipH="1">
            <a:off x="5997575"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星穹铁道镜流角色pv剑出无回各指数变化趋势折线图"/>
          <p:cNvPicPr>
            <a:picLocks noChangeAspect="1"/>
          </p:cNvPicPr>
          <p:nvPr/>
        </p:nvPicPr>
        <p:blipFill>
          <a:blip r:embed="rId1"/>
          <a:stretch>
            <a:fillRect/>
          </a:stretch>
        </p:blipFill>
        <p:spPr>
          <a:xfrm>
            <a:off x="3724275" y="981075"/>
            <a:ext cx="8075930" cy="5596890"/>
          </a:xfrm>
          <a:prstGeom prst="rect">
            <a:avLst/>
          </a:prstGeom>
        </p:spPr>
      </p:pic>
      <p:sp>
        <p:nvSpPr>
          <p:cNvPr id="11" name="文本框 10"/>
          <p:cNvSpPr txBox="1"/>
          <p:nvPr>
            <p:custDataLst>
              <p:tags r:id="rId2"/>
            </p:custDataLst>
          </p:nvPr>
        </p:nvSpPr>
        <p:spPr>
          <a:xfrm>
            <a:off x="109855" y="1173480"/>
            <a:ext cx="3456940" cy="1198880"/>
          </a:xfrm>
          <a:prstGeom prst="rect">
            <a:avLst/>
          </a:prstGeom>
          <a:noFill/>
        </p:spPr>
        <p:txBody>
          <a:bodyPr wrap="square" rtlCol="0">
            <a:spAutoFit/>
          </a:bodyPr>
          <a:p>
            <a:r>
              <a:rPr lang="zh-CN" altLang="en-US"/>
              <a:t>横坐标：日期（</a:t>
            </a:r>
            <a:r>
              <a:rPr lang="en-US" altLang="zh-CN"/>
              <a:t>10.10~10.15</a:t>
            </a:r>
            <a:r>
              <a:rPr lang="zh-CN" altLang="en-US"/>
              <a:t>）</a:t>
            </a:r>
            <a:endParaRPr lang="zh-CN" altLang="en-US"/>
          </a:p>
          <a:p>
            <a:r>
              <a:rPr lang="zh-CN" altLang="en-US"/>
              <a:t>纵坐标：数字参数</a:t>
            </a:r>
            <a:endParaRPr lang="zh-CN" altLang="en-US"/>
          </a:p>
          <a:p>
            <a:r>
              <a:rPr lang="zh-CN" altLang="en-US"/>
              <a:t>数据：</a:t>
            </a:r>
            <a:r>
              <a:rPr lang="en-US" altLang="zh-CN"/>
              <a:t>10.10~10.15</a:t>
            </a:r>
            <a:r>
              <a:rPr lang="zh-CN" altLang="en-US"/>
              <a:t>该视频各项参数</a:t>
            </a:r>
            <a:endParaRPr lang="zh-CN" altLang="en-US"/>
          </a:p>
        </p:txBody>
      </p:sp>
      <p:sp>
        <p:nvSpPr>
          <p:cNvPr id="21" name="文本框 20"/>
          <p:cNvSpPr txBox="1"/>
          <p:nvPr>
            <p:custDataLst>
              <p:tags r:id="rId3"/>
            </p:custDataLst>
          </p:nvPr>
        </p:nvSpPr>
        <p:spPr>
          <a:xfrm>
            <a:off x="109855" y="2694940"/>
            <a:ext cx="3035300" cy="1198880"/>
          </a:xfrm>
          <a:prstGeom prst="rect">
            <a:avLst/>
          </a:prstGeom>
          <a:noFill/>
        </p:spPr>
        <p:txBody>
          <a:bodyPr wrap="square" rtlCol="0">
            <a:spAutoFit/>
          </a:bodyPr>
          <a:p>
            <a:r>
              <a:rPr lang="zh-CN" altLang="en-US"/>
              <a:t>通过此项数据处理及可视化可以分析出该视频的热度变化，刚开始热度上升很快，后来慢慢下降。</a:t>
            </a:r>
            <a:endParaRPr lang="zh-CN" altLang="en-US"/>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p:split dir="in"/>
      </p:transition>
    </mc:Choice>
    <mc:Fallback>
      <p:transition spd="slow">
        <p:split dir="in"/>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890" y="-28575"/>
            <a:ext cx="12209780" cy="2649220"/>
          </a:xfrm>
          <a:prstGeom prst="rect">
            <a:avLst/>
          </a:prstGeom>
        </p:spPr>
      </p:pic>
      <p:sp>
        <p:nvSpPr>
          <p:cNvPr id="37" name="矩形 36"/>
          <p:cNvSpPr/>
          <p:nvPr/>
        </p:nvSpPr>
        <p:spPr>
          <a:xfrm>
            <a:off x="-9525" y="-27940"/>
            <a:ext cx="12211050" cy="2648585"/>
          </a:xfrm>
          <a:prstGeom prst="rect">
            <a:avLst/>
          </a:prstGeom>
          <a:solidFill>
            <a:schemeClr val="bg2">
              <a:lumMod val="2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4429125" y="2061845"/>
            <a:ext cx="3333750" cy="1256030"/>
          </a:xfrm>
          <a:prstGeom prst="rect">
            <a:avLst/>
          </a:prstGeom>
          <a:solidFill>
            <a:schemeClr val="bg2">
              <a:lumMod val="2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4430395" y="2061845"/>
            <a:ext cx="3333750" cy="55816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4970145" y="2061845"/>
            <a:ext cx="2254250" cy="768350"/>
          </a:xfrm>
          <a:prstGeom prst="rect">
            <a:avLst/>
          </a:prstGeom>
          <a:noFill/>
        </p:spPr>
        <p:txBody>
          <a:bodyPr wrap="square" rtlCol="0">
            <a:spAutoFit/>
          </a:bodyPr>
          <a:p>
            <a:pPr algn="dist"/>
            <a:r>
              <a:rPr lang="zh-CN" altLang="en-US" sz="4400" b="1">
                <a:solidFill>
                  <a:schemeClr val="bg1"/>
                </a:solidFill>
              </a:rPr>
              <a:t>目录</a:t>
            </a:r>
            <a:endParaRPr lang="zh-CN" altLang="en-US" sz="4400" b="1">
              <a:solidFill>
                <a:schemeClr val="bg1"/>
              </a:solidFill>
            </a:endParaRPr>
          </a:p>
        </p:txBody>
      </p:sp>
      <p:sp>
        <p:nvSpPr>
          <p:cNvPr id="11" name="文本框 10"/>
          <p:cNvSpPr txBox="1"/>
          <p:nvPr/>
        </p:nvSpPr>
        <p:spPr>
          <a:xfrm>
            <a:off x="4970145" y="2919095"/>
            <a:ext cx="2254250" cy="398780"/>
          </a:xfrm>
          <a:prstGeom prst="rect">
            <a:avLst/>
          </a:prstGeom>
          <a:noFill/>
        </p:spPr>
        <p:txBody>
          <a:bodyPr wrap="square" rtlCol="0">
            <a:spAutoFit/>
          </a:bodyPr>
          <a:p>
            <a:pPr algn="dist"/>
            <a:r>
              <a:rPr lang="en-US" altLang="zh-CN" sz="2000" b="1">
                <a:solidFill>
                  <a:schemeClr val="bg1"/>
                </a:solidFill>
              </a:rPr>
              <a:t>CONTENTS</a:t>
            </a:r>
            <a:endParaRPr lang="en-US" altLang="zh-CN" sz="2000" b="1">
              <a:solidFill>
                <a:schemeClr val="bg1"/>
              </a:solidFill>
            </a:endParaRPr>
          </a:p>
        </p:txBody>
      </p:sp>
      <p:grpSp>
        <p:nvGrpSpPr>
          <p:cNvPr id="15" name="组合 14"/>
          <p:cNvGrpSpPr/>
          <p:nvPr/>
        </p:nvGrpSpPr>
        <p:grpSpPr>
          <a:xfrm rot="0">
            <a:off x="681355" y="4352925"/>
            <a:ext cx="2164715" cy="1633855"/>
            <a:chOff x="991" y="6997"/>
            <a:chExt cx="3409" cy="2573"/>
          </a:xfrm>
        </p:grpSpPr>
        <p:sp>
          <p:nvSpPr>
            <p:cNvPr id="12" name="文本框 11"/>
            <p:cNvSpPr txBox="1"/>
            <p:nvPr/>
          </p:nvSpPr>
          <p:spPr>
            <a:xfrm>
              <a:off x="1965" y="6997"/>
              <a:ext cx="1460" cy="1016"/>
            </a:xfrm>
            <a:prstGeom prst="rect">
              <a:avLst/>
            </a:prstGeom>
            <a:noFill/>
          </p:spPr>
          <p:txBody>
            <a:bodyPr wrap="square" rtlCol="0">
              <a:spAutoFit/>
            </a:bodyPr>
            <a:p>
              <a:pPr algn="ctr"/>
              <a:r>
                <a:rPr lang="en-US" altLang="zh-CN" sz="3600" b="1" i="1">
                  <a:solidFill>
                    <a:schemeClr val="accent1">
                      <a:lumMod val="75000"/>
                    </a:schemeClr>
                  </a:solidFill>
                </a:rPr>
                <a:t>01/</a:t>
              </a:r>
              <a:endParaRPr lang="en-US" altLang="zh-CN" sz="3600" b="1" i="1">
                <a:solidFill>
                  <a:schemeClr val="accent1">
                    <a:lumMod val="75000"/>
                  </a:schemeClr>
                </a:solidFill>
              </a:endParaRPr>
            </a:p>
          </p:txBody>
        </p:sp>
        <p:sp>
          <p:nvSpPr>
            <p:cNvPr id="13" name="等腰三角形 12"/>
            <p:cNvSpPr/>
            <p:nvPr/>
          </p:nvSpPr>
          <p:spPr>
            <a:xfrm flipV="1">
              <a:off x="2140" y="7589"/>
              <a:ext cx="1110" cy="380"/>
            </a:xfrm>
            <a:prstGeom prst="triangle">
              <a:avLst>
                <a:gd name="adj" fmla="val 46396"/>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991" y="8263"/>
              <a:ext cx="3409" cy="1307"/>
            </a:xfrm>
            <a:prstGeom prst="rect">
              <a:avLst/>
            </a:prstGeom>
            <a:noFill/>
          </p:spPr>
          <p:txBody>
            <a:bodyPr wrap="square" rtlCol="0">
              <a:spAutoFit/>
            </a:bodyPr>
            <a:p>
              <a:pPr algn="ctr"/>
              <a:r>
                <a:rPr lang="zh-CN" altLang="en-US" sz="2400" b="1">
                  <a:solidFill>
                    <a:schemeClr val="accent1">
                      <a:lumMod val="75000"/>
                    </a:schemeClr>
                  </a:solidFill>
                </a:rPr>
                <a:t>准备工作（爬取目标）</a:t>
              </a:r>
              <a:endParaRPr lang="zh-CN" altLang="en-US" sz="2400" b="1">
                <a:solidFill>
                  <a:schemeClr val="accent1">
                    <a:lumMod val="75000"/>
                  </a:schemeClr>
                </a:solidFill>
              </a:endParaRPr>
            </a:p>
          </p:txBody>
        </p:sp>
      </p:grpSp>
      <p:grpSp>
        <p:nvGrpSpPr>
          <p:cNvPr id="16" name="组合 15"/>
          <p:cNvGrpSpPr/>
          <p:nvPr/>
        </p:nvGrpSpPr>
        <p:grpSpPr>
          <a:xfrm rot="0">
            <a:off x="3569970" y="4352925"/>
            <a:ext cx="2164715" cy="2002790"/>
            <a:chOff x="991" y="6997"/>
            <a:chExt cx="3409" cy="3154"/>
          </a:xfrm>
        </p:grpSpPr>
        <p:sp>
          <p:nvSpPr>
            <p:cNvPr id="17" name="文本框 16"/>
            <p:cNvSpPr txBox="1"/>
            <p:nvPr/>
          </p:nvSpPr>
          <p:spPr>
            <a:xfrm>
              <a:off x="1965" y="6997"/>
              <a:ext cx="1460" cy="1016"/>
            </a:xfrm>
            <a:prstGeom prst="rect">
              <a:avLst/>
            </a:prstGeom>
            <a:noFill/>
          </p:spPr>
          <p:txBody>
            <a:bodyPr wrap="square" rtlCol="0">
              <a:spAutoFit/>
            </a:bodyPr>
            <a:p>
              <a:pPr algn="ctr"/>
              <a:r>
                <a:rPr lang="en-US" altLang="zh-CN" sz="3600" b="1" i="1">
                  <a:solidFill>
                    <a:schemeClr val="accent1">
                      <a:lumMod val="75000"/>
                    </a:schemeClr>
                  </a:solidFill>
                </a:rPr>
                <a:t>02/</a:t>
              </a:r>
              <a:endParaRPr lang="en-US" altLang="zh-CN" sz="3600" b="1" i="1">
                <a:solidFill>
                  <a:schemeClr val="accent1">
                    <a:lumMod val="75000"/>
                  </a:schemeClr>
                </a:solidFill>
              </a:endParaRPr>
            </a:p>
          </p:txBody>
        </p:sp>
        <p:sp>
          <p:nvSpPr>
            <p:cNvPr id="18" name="等腰三角形 17"/>
            <p:cNvSpPr/>
            <p:nvPr/>
          </p:nvSpPr>
          <p:spPr>
            <a:xfrm flipV="1">
              <a:off x="2140" y="7589"/>
              <a:ext cx="1110" cy="380"/>
            </a:xfrm>
            <a:prstGeom prst="triangle">
              <a:avLst>
                <a:gd name="adj" fmla="val 46396"/>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991" y="8263"/>
              <a:ext cx="3409" cy="1888"/>
            </a:xfrm>
            <a:prstGeom prst="rect">
              <a:avLst/>
            </a:prstGeom>
            <a:noFill/>
          </p:spPr>
          <p:txBody>
            <a:bodyPr wrap="square" rtlCol="0">
              <a:spAutoFit/>
            </a:bodyPr>
            <a:p>
              <a:pPr algn="ctr"/>
              <a:r>
                <a:rPr lang="zh-CN" altLang="en-US" sz="2400" b="1">
                  <a:solidFill>
                    <a:schemeClr val="accent1">
                      <a:lumMod val="75000"/>
                    </a:schemeClr>
                  </a:solidFill>
                </a:rPr>
                <a:t>数据爬取（</a:t>
              </a:r>
              <a:r>
                <a:rPr lang="en-US" altLang="zh-CN" sz="2400" b="1">
                  <a:solidFill>
                    <a:schemeClr val="accent1">
                      <a:lumMod val="75000"/>
                    </a:schemeClr>
                  </a:solidFill>
                </a:rPr>
                <a:t>selenium</a:t>
              </a:r>
              <a:r>
                <a:rPr lang="zh-CN" altLang="en-US" sz="2400" b="1">
                  <a:solidFill>
                    <a:schemeClr val="accent1">
                      <a:lumMod val="75000"/>
                    </a:schemeClr>
                  </a:solidFill>
                </a:rPr>
                <a:t>模块）</a:t>
              </a:r>
              <a:endParaRPr lang="zh-CN" altLang="en-US" sz="2400" b="1">
                <a:solidFill>
                  <a:schemeClr val="accent1">
                    <a:lumMod val="75000"/>
                  </a:schemeClr>
                </a:solidFill>
              </a:endParaRPr>
            </a:p>
          </p:txBody>
        </p:sp>
      </p:grpSp>
      <p:grpSp>
        <p:nvGrpSpPr>
          <p:cNvPr id="20" name="组合 19"/>
          <p:cNvGrpSpPr/>
          <p:nvPr/>
        </p:nvGrpSpPr>
        <p:grpSpPr>
          <a:xfrm rot="0">
            <a:off x="6459220" y="4352925"/>
            <a:ext cx="2164715" cy="1264285"/>
            <a:chOff x="991" y="6997"/>
            <a:chExt cx="3409" cy="1991"/>
          </a:xfrm>
        </p:grpSpPr>
        <p:sp>
          <p:nvSpPr>
            <p:cNvPr id="21" name="文本框 20"/>
            <p:cNvSpPr txBox="1"/>
            <p:nvPr/>
          </p:nvSpPr>
          <p:spPr>
            <a:xfrm>
              <a:off x="1965" y="6997"/>
              <a:ext cx="1460" cy="1016"/>
            </a:xfrm>
            <a:prstGeom prst="rect">
              <a:avLst/>
            </a:prstGeom>
            <a:noFill/>
          </p:spPr>
          <p:txBody>
            <a:bodyPr wrap="square" rtlCol="0">
              <a:spAutoFit/>
            </a:bodyPr>
            <a:p>
              <a:pPr algn="ctr"/>
              <a:r>
                <a:rPr lang="en-US" altLang="zh-CN" sz="3600" b="1" i="1">
                  <a:solidFill>
                    <a:schemeClr val="accent1">
                      <a:lumMod val="75000"/>
                    </a:schemeClr>
                  </a:solidFill>
                </a:rPr>
                <a:t>03/</a:t>
              </a:r>
              <a:endParaRPr lang="en-US" altLang="zh-CN" sz="3600" b="1" i="1">
                <a:solidFill>
                  <a:schemeClr val="accent1">
                    <a:lumMod val="75000"/>
                  </a:schemeClr>
                </a:solidFill>
              </a:endParaRPr>
            </a:p>
          </p:txBody>
        </p:sp>
        <p:sp>
          <p:nvSpPr>
            <p:cNvPr id="22" name="等腰三角形 21"/>
            <p:cNvSpPr/>
            <p:nvPr/>
          </p:nvSpPr>
          <p:spPr>
            <a:xfrm flipV="1">
              <a:off x="2140" y="7589"/>
              <a:ext cx="1110" cy="380"/>
            </a:xfrm>
            <a:prstGeom prst="triangle">
              <a:avLst>
                <a:gd name="adj" fmla="val 46396"/>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nvSpPr>
          <p:spPr>
            <a:xfrm>
              <a:off x="991" y="8263"/>
              <a:ext cx="3409" cy="725"/>
            </a:xfrm>
            <a:prstGeom prst="rect">
              <a:avLst/>
            </a:prstGeom>
            <a:noFill/>
          </p:spPr>
          <p:txBody>
            <a:bodyPr wrap="square" rtlCol="0">
              <a:spAutoFit/>
            </a:bodyPr>
            <a:p>
              <a:pPr algn="ctr"/>
              <a:r>
                <a:rPr lang="zh-CN" altLang="en-US" sz="2400" b="1">
                  <a:solidFill>
                    <a:schemeClr val="accent1">
                      <a:lumMod val="75000"/>
                    </a:schemeClr>
                  </a:solidFill>
                </a:rPr>
                <a:t>数据处理</a:t>
              </a:r>
              <a:endParaRPr lang="zh-CN" altLang="en-US" sz="2400" b="1">
                <a:solidFill>
                  <a:schemeClr val="accent1">
                    <a:lumMod val="75000"/>
                  </a:schemeClr>
                </a:solidFill>
              </a:endParaRPr>
            </a:p>
          </p:txBody>
        </p:sp>
      </p:grpSp>
      <p:grpSp>
        <p:nvGrpSpPr>
          <p:cNvPr id="24" name="组合 23"/>
          <p:cNvGrpSpPr/>
          <p:nvPr/>
        </p:nvGrpSpPr>
        <p:grpSpPr>
          <a:xfrm rot="0">
            <a:off x="9348470" y="4352925"/>
            <a:ext cx="2164715" cy="1510665"/>
            <a:chOff x="991" y="6997"/>
            <a:chExt cx="3409" cy="2379"/>
          </a:xfrm>
        </p:grpSpPr>
        <p:sp>
          <p:nvSpPr>
            <p:cNvPr id="25" name="文本框 24"/>
            <p:cNvSpPr txBox="1"/>
            <p:nvPr/>
          </p:nvSpPr>
          <p:spPr>
            <a:xfrm>
              <a:off x="1965" y="6997"/>
              <a:ext cx="1460" cy="1016"/>
            </a:xfrm>
            <a:prstGeom prst="rect">
              <a:avLst/>
            </a:prstGeom>
            <a:noFill/>
          </p:spPr>
          <p:txBody>
            <a:bodyPr wrap="square" rtlCol="0">
              <a:spAutoFit/>
            </a:bodyPr>
            <a:p>
              <a:pPr algn="ctr"/>
              <a:r>
                <a:rPr lang="en-US" altLang="zh-CN" sz="3600" b="1" i="1">
                  <a:solidFill>
                    <a:schemeClr val="accent1">
                      <a:lumMod val="75000"/>
                    </a:schemeClr>
                  </a:solidFill>
                </a:rPr>
                <a:t>04/</a:t>
              </a:r>
              <a:endParaRPr lang="en-US" altLang="zh-CN" sz="3600" b="1" i="1">
                <a:solidFill>
                  <a:schemeClr val="accent1">
                    <a:lumMod val="75000"/>
                  </a:schemeClr>
                </a:solidFill>
              </a:endParaRPr>
            </a:p>
          </p:txBody>
        </p:sp>
        <p:sp>
          <p:nvSpPr>
            <p:cNvPr id="26" name="等腰三角形 25"/>
            <p:cNvSpPr/>
            <p:nvPr/>
          </p:nvSpPr>
          <p:spPr>
            <a:xfrm flipV="1">
              <a:off x="2140" y="7589"/>
              <a:ext cx="1110" cy="380"/>
            </a:xfrm>
            <a:prstGeom prst="triangle">
              <a:avLst>
                <a:gd name="adj" fmla="val 46396"/>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991" y="8263"/>
              <a:ext cx="3409" cy="1113"/>
            </a:xfrm>
            <a:prstGeom prst="rect">
              <a:avLst/>
            </a:prstGeom>
            <a:noFill/>
          </p:spPr>
          <p:txBody>
            <a:bodyPr wrap="square" rtlCol="0">
              <a:spAutoFit/>
            </a:bodyPr>
            <a:p>
              <a:pPr algn="ctr"/>
              <a:r>
                <a:rPr lang="zh-CN" altLang="en-US" sz="2000" b="1">
                  <a:solidFill>
                    <a:schemeClr val="accent1">
                      <a:lumMod val="75000"/>
                    </a:schemeClr>
                  </a:solidFill>
                </a:rPr>
                <a:t>生成可视化图表（</a:t>
              </a:r>
              <a:r>
                <a:rPr lang="en-US" altLang="zh-CN" sz="2000" b="1">
                  <a:solidFill>
                    <a:schemeClr val="accent1">
                      <a:lumMod val="75000"/>
                    </a:schemeClr>
                  </a:solidFill>
                </a:rPr>
                <a:t>peycharts</a:t>
              </a:r>
              <a:r>
                <a:rPr lang="zh-CN" altLang="en-US" sz="2000" b="1">
                  <a:solidFill>
                    <a:schemeClr val="accent1">
                      <a:lumMod val="75000"/>
                    </a:schemeClr>
                  </a:solidFill>
                </a:rPr>
                <a:t>模块）</a:t>
              </a:r>
              <a:endParaRPr lang="zh-CN" altLang="en-US" sz="2000" b="1">
                <a:solidFill>
                  <a:schemeClr val="accent1">
                    <a:lumMod val="75000"/>
                  </a:schemeClr>
                </a:solidFill>
              </a:endParaRPr>
            </a:p>
          </p:txBody>
        </p:sp>
      </p:grpSp>
      <p:sp>
        <p:nvSpPr>
          <p:cNvPr id="31" name="矩形 30"/>
          <p:cNvSpPr/>
          <p:nvPr/>
        </p:nvSpPr>
        <p:spPr>
          <a:xfrm>
            <a:off x="3189605" y="4486910"/>
            <a:ext cx="36000" cy="10801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矩形 32"/>
          <p:cNvSpPr/>
          <p:nvPr/>
        </p:nvSpPr>
        <p:spPr>
          <a:xfrm>
            <a:off x="8968105" y="4486910"/>
            <a:ext cx="36000" cy="10801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矩形 33"/>
          <p:cNvSpPr/>
          <p:nvPr/>
        </p:nvSpPr>
        <p:spPr>
          <a:xfrm>
            <a:off x="6078855" y="4486910"/>
            <a:ext cx="36000" cy="108013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5" name="直接连接符 34"/>
          <p:cNvCxnSpPr/>
          <p:nvPr/>
        </p:nvCxnSpPr>
        <p:spPr>
          <a:xfrm>
            <a:off x="5173345" y="2830195"/>
            <a:ext cx="1847850"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500"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anim calcmode="lin" valueType="num">
                                      <p:cBhvr>
                                        <p:cTn id="14" dur="500" fill="hold"/>
                                        <p:tgtEl>
                                          <p:spTgt spid="37"/>
                                        </p:tgtEl>
                                        <p:attrNameLst>
                                          <p:attrName>ppt_x</p:attrName>
                                        </p:attrNameLst>
                                      </p:cBhvr>
                                      <p:tavLst>
                                        <p:tav tm="0">
                                          <p:val>
                                            <p:strVal val="#ppt_x"/>
                                          </p:val>
                                        </p:tav>
                                        <p:tav tm="100000">
                                          <p:val>
                                            <p:strVal val="#ppt_x"/>
                                          </p:val>
                                        </p:tav>
                                      </p:tavLst>
                                    </p:anim>
                                    <p:anim calcmode="lin" valueType="num">
                                      <p:cBhvr>
                                        <p:cTn id="15" dur="500" fill="hold"/>
                                        <p:tgtEl>
                                          <p:spTgt spid="37"/>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500"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anim calcmode="lin" valueType="num">
                                      <p:cBhvr>
                                        <p:cTn id="20" dur="500" fill="hold"/>
                                        <p:tgtEl>
                                          <p:spTgt spid="9"/>
                                        </p:tgtEl>
                                        <p:attrNameLst>
                                          <p:attrName>ppt_x</p:attrName>
                                        </p:attrNameLst>
                                      </p:cBhvr>
                                      <p:tavLst>
                                        <p:tav tm="0">
                                          <p:val>
                                            <p:strVal val="#ppt_x"/>
                                          </p:val>
                                        </p:tav>
                                        <p:tav tm="100000">
                                          <p:val>
                                            <p:strVal val="#ppt_x"/>
                                          </p:val>
                                        </p:tav>
                                      </p:tavLst>
                                    </p:anim>
                                    <p:anim calcmode="lin" valueType="num">
                                      <p:cBhvr>
                                        <p:cTn id="21" dur="5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500"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anim calcmode="lin" valueType="num">
                                      <p:cBhvr>
                                        <p:cTn id="25" dur="500" fill="hold"/>
                                        <p:tgtEl>
                                          <p:spTgt spid="36"/>
                                        </p:tgtEl>
                                        <p:attrNameLst>
                                          <p:attrName>ppt_x</p:attrName>
                                        </p:attrNameLst>
                                      </p:cBhvr>
                                      <p:tavLst>
                                        <p:tav tm="0">
                                          <p:val>
                                            <p:strVal val="#ppt_x"/>
                                          </p:val>
                                        </p:tav>
                                        <p:tav tm="100000">
                                          <p:val>
                                            <p:strVal val="#ppt_x"/>
                                          </p:val>
                                        </p:tav>
                                      </p:tavLst>
                                    </p:anim>
                                    <p:anim calcmode="lin" valueType="num">
                                      <p:cBhvr>
                                        <p:cTn id="26" dur="500" fill="hold"/>
                                        <p:tgtEl>
                                          <p:spTgt spid="3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500"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500"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500"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anim calcmode="lin" valueType="num">
                                      <p:cBhvr>
                                        <p:cTn id="40" dur="500" fill="hold"/>
                                        <p:tgtEl>
                                          <p:spTgt spid="35"/>
                                        </p:tgtEl>
                                        <p:attrNameLst>
                                          <p:attrName>ppt_x</p:attrName>
                                        </p:attrNameLst>
                                      </p:cBhvr>
                                      <p:tavLst>
                                        <p:tav tm="0">
                                          <p:val>
                                            <p:strVal val="#ppt_x"/>
                                          </p:val>
                                        </p:tav>
                                        <p:tav tm="100000">
                                          <p:val>
                                            <p:strVal val="#ppt_x"/>
                                          </p:val>
                                        </p:tav>
                                      </p:tavLst>
                                    </p:anim>
                                    <p:anim calcmode="lin" valueType="num">
                                      <p:cBhvr>
                                        <p:cTn id="41" dur="500" fill="hold"/>
                                        <p:tgtEl>
                                          <p:spTgt spid="35"/>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500"/>
                                  </p:stCondLst>
                                  <p:childTnLst>
                                    <p:set>
                                      <p:cBhvr>
                                        <p:cTn id="43" dur="500"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anim calcmode="lin" valueType="num">
                                      <p:cBhvr>
                                        <p:cTn id="45" dur="500" fill="hold"/>
                                        <p:tgtEl>
                                          <p:spTgt spid="15"/>
                                        </p:tgtEl>
                                        <p:attrNameLst>
                                          <p:attrName>ppt_x</p:attrName>
                                        </p:attrNameLst>
                                      </p:cBhvr>
                                      <p:tavLst>
                                        <p:tav tm="0">
                                          <p:val>
                                            <p:strVal val="#ppt_x"/>
                                          </p:val>
                                        </p:tav>
                                        <p:tav tm="100000">
                                          <p:val>
                                            <p:strVal val="#ppt_x"/>
                                          </p:val>
                                        </p:tav>
                                      </p:tavLst>
                                    </p:anim>
                                    <p:anim calcmode="lin" valueType="num">
                                      <p:cBhvr>
                                        <p:cTn id="46" dur="500" fill="hold"/>
                                        <p:tgtEl>
                                          <p:spTgt spid="15"/>
                                        </p:tgtEl>
                                        <p:attrNameLst>
                                          <p:attrName>ppt_y</p:attrName>
                                        </p:attrNameLst>
                                      </p:cBhvr>
                                      <p:tavLst>
                                        <p:tav tm="0">
                                          <p:val>
                                            <p:strVal val="#ppt_y+.1"/>
                                          </p:val>
                                        </p:tav>
                                        <p:tav tm="100000">
                                          <p:val>
                                            <p:strVal val="#ppt_y"/>
                                          </p:val>
                                        </p:tav>
                                      </p:tavLst>
                                    </p:anim>
                                  </p:childTnLst>
                                </p:cTn>
                              </p:par>
                            </p:childTnLst>
                          </p:cTn>
                        </p:par>
                        <p:par>
                          <p:cTn id="47" fill="hold">
                            <p:stCondLst>
                              <p:cond delay="1500"/>
                            </p:stCondLst>
                            <p:childTnLst>
                              <p:par>
                                <p:cTn id="48" presetID="42" presetClass="entr" presetSubtype="0" fill="hold" grpId="0" nodeType="afterEffect">
                                  <p:stCondLst>
                                    <p:cond delay="0"/>
                                  </p:stCondLst>
                                  <p:childTnLst>
                                    <p:set>
                                      <p:cBhvr>
                                        <p:cTn id="49" dur="500"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anim calcmode="lin" valueType="num">
                                      <p:cBhvr>
                                        <p:cTn id="51" dur="500" fill="hold"/>
                                        <p:tgtEl>
                                          <p:spTgt spid="31"/>
                                        </p:tgtEl>
                                        <p:attrNameLst>
                                          <p:attrName>ppt_x</p:attrName>
                                        </p:attrNameLst>
                                      </p:cBhvr>
                                      <p:tavLst>
                                        <p:tav tm="0">
                                          <p:val>
                                            <p:strVal val="#ppt_x"/>
                                          </p:val>
                                        </p:tav>
                                        <p:tav tm="100000">
                                          <p:val>
                                            <p:strVal val="#ppt_x"/>
                                          </p:val>
                                        </p:tav>
                                      </p:tavLst>
                                    </p:anim>
                                    <p:anim calcmode="lin" valueType="num">
                                      <p:cBhvr>
                                        <p:cTn id="52" dur="500" fill="hold"/>
                                        <p:tgtEl>
                                          <p:spTgt spid="31"/>
                                        </p:tgtEl>
                                        <p:attrNameLst>
                                          <p:attrName>ppt_y</p:attrName>
                                        </p:attrNameLst>
                                      </p:cBhvr>
                                      <p:tavLst>
                                        <p:tav tm="0">
                                          <p:val>
                                            <p:strVal val="#ppt_y+.1"/>
                                          </p:val>
                                        </p:tav>
                                        <p:tav tm="100000">
                                          <p:val>
                                            <p:strVal val="#ppt_y"/>
                                          </p:val>
                                        </p:tav>
                                      </p:tavLst>
                                    </p:anim>
                                  </p:childTnLst>
                                </p:cTn>
                              </p:par>
                            </p:childTnLst>
                          </p:cTn>
                        </p:par>
                        <p:par>
                          <p:cTn id="53" fill="hold">
                            <p:stCondLst>
                              <p:cond delay="2000"/>
                            </p:stCondLst>
                            <p:childTnLst>
                              <p:par>
                                <p:cTn id="54" presetID="42" presetClass="entr" presetSubtype="0" fill="hold" nodeType="afterEffect">
                                  <p:stCondLst>
                                    <p:cond delay="0"/>
                                  </p:stCondLst>
                                  <p:childTnLst>
                                    <p:set>
                                      <p:cBhvr>
                                        <p:cTn id="55" dur="500"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2500"/>
                            </p:stCondLst>
                            <p:childTnLst>
                              <p:par>
                                <p:cTn id="60" presetID="42" presetClass="entr" presetSubtype="0" fill="hold" grpId="0" nodeType="afterEffect">
                                  <p:stCondLst>
                                    <p:cond delay="0"/>
                                  </p:stCondLst>
                                  <p:childTnLst>
                                    <p:set>
                                      <p:cBhvr>
                                        <p:cTn id="61" dur="500" fill="hold">
                                          <p:stCondLst>
                                            <p:cond delay="0"/>
                                          </p:stCondLst>
                                        </p:cTn>
                                        <p:tgtEl>
                                          <p:spTgt spid="34"/>
                                        </p:tgtEl>
                                        <p:attrNameLst>
                                          <p:attrName>style.visibility</p:attrName>
                                        </p:attrNameLst>
                                      </p:cBhvr>
                                      <p:to>
                                        <p:strVal val="visible"/>
                                      </p:to>
                                    </p:set>
                                    <p:animEffect transition="in" filter="fade">
                                      <p:cBhvr>
                                        <p:cTn id="62" dur="500"/>
                                        <p:tgtEl>
                                          <p:spTgt spid="34"/>
                                        </p:tgtEl>
                                      </p:cBhvr>
                                    </p:animEffect>
                                    <p:anim calcmode="lin" valueType="num">
                                      <p:cBhvr>
                                        <p:cTn id="63" dur="500" fill="hold"/>
                                        <p:tgtEl>
                                          <p:spTgt spid="34"/>
                                        </p:tgtEl>
                                        <p:attrNameLst>
                                          <p:attrName>ppt_x</p:attrName>
                                        </p:attrNameLst>
                                      </p:cBhvr>
                                      <p:tavLst>
                                        <p:tav tm="0">
                                          <p:val>
                                            <p:strVal val="#ppt_x"/>
                                          </p:val>
                                        </p:tav>
                                        <p:tav tm="100000">
                                          <p:val>
                                            <p:strVal val="#ppt_x"/>
                                          </p:val>
                                        </p:tav>
                                      </p:tavLst>
                                    </p:anim>
                                    <p:anim calcmode="lin" valueType="num">
                                      <p:cBhvr>
                                        <p:cTn id="64" dur="500" fill="hold"/>
                                        <p:tgtEl>
                                          <p:spTgt spid="34"/>
                                        </p:tgtEl>
                                        <p:attrNameLst>
                                          <p:attrName>ppt_y</p:attrName>
                                        </p:attrNameLst>
                                      </p:cBhvr>
                                      <p:tavLst>
                                        <p:tav tm="0">
                                          <p:val>
                                            <p:strVal val="#ppt_y+.1"/>
                                          </p:val>
                                        </p:tav>
                                        <p:tav tm="100000">
                                          <p:val>
                                            <p:strVal val="#ppt_y"/>
                                          </p:val>
                                        </p:tav>
                                      </p:tavLst>
                                    </p:anim>
                                  </p:childTnLst>
                                </p:cTn>
                              </p:par>
                            </p:childTnLst>
                          </p:cTn>
                        </p:par>
                        <p:par>
                          <p:cTn id="65" fill="hold">
                            <p:stCondLst>
                              <p:cond delay="3000"/>
                            </p:stCondLst>
                            <p:childTnLst>
                              <p:par>
                                <p:cTn id="66" presetID="42" presetClass="entr" presetSubtype="0" fill="hold" nodeType="afterEffect">
                                  <p:stCondLst>
                                    <p:cond delay="0"/>
                                  </p:stCondLst>
                                  <p:childTnLst>
                                    <p:set>
                                      <p:cBhvr>
                                        <p:cTn id="67" dur="500"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anim calcmode="lin" valueType="num">
                                      <p:cBhvr>
                                        <p:cTn id="69" dur="500" fill="hold"/>
                                        <p:tgtEl>
                                          <p:spTgt spid="20"/>
                                        </p:tgtEl>
                                        <p:attrNameLst>
                                          <p:attrName>ppt_x</p:attrName>
                                        </p:attrNameLst>
                                      </p:cBhvr>
                                      <p:tavLst>
                                        <p:tav tm="0">
                                          <p:val>
                                            <p:strVal val="#ppt_x"/>
                                          </p:val>
                                        </p:tav>
                                        <p:tav tm="100000">
                                          <p:val>
                                            <p:strVal val="#ppt_x"/>
                                          </p:val>
                                        </p:tav>
                                      </p:tavLst>
                                    </p:anim>
                                    <p:anim calcmode="lin" valueType="num">
                                      <p:cBhvr>
                                        <p:cTn id="70" dur="500" fill="hold"/>
                                        <p:tgtEl>
                                          <p:spTgt spid="20"/>
                                        </p:tgtEl>
                                        <p:attrNameLst>
                                          <p:attrName>ppt_y</p:attrName>
                                        </p:attrNameLst>
                                      </p:cBhvr>
                                      <p:tavLst>
                                        <p:tav tm="0">
                                          <p:val>
                                            <p:strVal val="#ppt_y+.1"/>
                                          </p:val>
                                        </p:tav>
                                        <p:tav tm="100000">
                                          <p:val>
                                            <p:strVal val="#ppt_y"/>
                                          </p:val>
                                        </p:tav>
                                      </p:tavLst>
                                    </p:anim>
                                  </p:childTnLst>
                                </p:cTn>
                              </p:par>
                            </p:childTnLst>
                          </p:cTn>
                        </p:par>
                        <p:par>
                          <p:cTn id="71" fill="hold">
                            <p:stCondLst>
                              <p:cond delay="3500"/>
                            </p:stCondLst>
                            <p:childTnLst>
                              <p:par>
                                <p:cTn id="72" presetID="42" presetClass="entr" presetSubtype="0" fill="hold" grpId="0" nodeType="afterEffect">
                                  <p:stCondLst>
                                    <p:cond delay="0"/>
                                  </p:stCondLst>
                                  <p:childTnLst>
                                    <p:set>
                                      <p:cBhvr>
                                        <p:cTn id="73" dur="500"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anim calcmode="lin" valueType="num">
                                      <p:cBhvr>
                                        <p:cTn id="75" dur="500" fill="hold"/>
                                        <p:tgtEl>
                                          <p:spTgt spid="33"/>
                                        </p:tgtEl>
                                        <p:attrNameLst>
                                          <p:attrName>ppt_x</p:attrName>
                                        </p:attrNameLst>
                                      </p:cBhvr>
                                      <p:tavLst>
                                        <p:tav tm="0">
                                          <p:val>
                                            <p:strVal val="#ppt_x"/>
                                          </p:val>
                                        </p:tav>
                                        <p:tav tm="100000">
                                          <p:val>
                                            <p:strVal val="#ppt_x"/>
                                          </p:val>
                                        </p:tav>
                                      </p:tavLst>
                                    </p:anim>
                                    <p:anim calcmode="lin" valueType="num">
                                      <p:cBhvr>
                                        <p:cTn id="76" dur="500" fill="hold"/>
                                        <p:tgtEl>
                                          <p:spTgt spid="33"/>
                                        </p:tgtEl>
                                        <p:attrNameLst>
                                          <p:attrName>ppt_y</p:attrName>
                                        </p:attrNameLst>
                                      </p:cBhvr>
                                      <p:tavLst>
                                        <p:tav tm="0">
                                          <p:val>
                                            <p:strVal val="#ppt_y+.1"/>
                                          </p:val>
                                        </p:tav>
                                        <p:tav tm="100000">
                                          <p:val>
                                            <p:strVal val="#ppt_y"/>
                                          </p:val>
                                        </p:tav>
                                      </p:tavLst>
                                    </p:anim>
                                  </p:childTnLst>
                                </p:cTn>
                              </p:par>
                            </p:childTnLst>
                          </p:cTn>
                        </p:par>
                        <p:par>
                          <p:cTn id="77" fill="hold">
                            <p:stCondLst>
                              <p:cond delay="4000"/>
                            </p:stCondLst>
                            <p:childTnLst>
                              <p:par>
                                <p:cTn id="78" presetID="42" presetClass="entr" presetSubtype="0" fill="hold" nodeType="afterEffect">
                                  <p:stCondLst>
                                    <p:cond delay="0"/>
                                  </p:stCondLst>
                                  <p:childTnLst>
                                    <p:set>
                                      <p:cBhvr>
                                        <p:cTn id="79" dur="500"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anim calcmode="lin" valueType="num">
                                      <p:cBhvr>
                                        <p:cTn id="81" dur="500" fill="hold"/>
                                        <p:tgtEl>
                                          <p:spTgt spid="24"/>
                                        </p:tgtEl>
                                        <p:attrNameLst>
                                          <p:attrName>ppt_x</p:attrName>
                                        </p:attrNameLst>
                                      </p:cBhvr>
                                      <p:tavLst>
                                        <p:tav tm="0">
                                          <p:val>
                                            <p:strVal val="#ppt_x"/>
                                          </p:val>
                                        </p:tav>
                                        <p:tav tm="100000">
                                          <p:val>
                                            <p:strVal val="#ppt_x"/>
                                          </p:val>
                                        </p:tav>
                                      </p:tavLst>
                                    </p:anim>
                                    <p:anim calcmode="lin" valueType="num">
                                      <p:cBhvr>
                                        <p:cTn id="82"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9" grpId="0" bldLvl="0" animBg="1"/>
      <p:bldP spid="36" grpId="0" bldLvl="0" animBg="1"/>
      <p:bldP spid="10" grpId="0"/>
      <p:bldP spid="11" grpId="0"/>
      <p:bldP spid="31" grpId="0" bldLvl="0" animBg="1"/>
      <p:bldP spid="33" grpId="0" bldLvl="0" animBg="1"/>
      <p:bldP spid="3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5829935" y="8737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5385435" y="1712595"/>
            <a:ext cx="1421765" cy="1198880"/>
          </a:xfrm>
          <a:prstGeom prst="rect">
            <a:avLst/>
          </a:prstGeom>
          <a:noFill/>
        </p:spPr>
        <p:txBody>
          <a:bodyPr wrap="square" rtlCol="0">
            <a:spAutoFit/>
          </a:bodyPr>
          <a:p>
            <a:pPr algn="ctr"/>
            <a:r>
              <a:rPr lang="en-US" altLang="zh-CN" sz="7200" b="1" i="1">
                <a:solidFill>
                  <a:schemeClr val="accent1">
                    <a:lumMod val="60000"/>
                    <a:lumOff val="40000"/>
                  </a:schemeClr>
                </a:solidFill>
              </a:rPr>
              <a:t>01</a:t>
            </a:r>
            <a:endParaRPr lang="en-US" altLang="zh-CN" sz="7200" b="1" i="1">
              <a:solidFill>
                <a:schemeClr val="accent1">
                  <a:lumMod val="60000"/>
                  <a:lumOff val="40000"/>
                </a:schemeClr>
              </a:solidFill>
            </a:endParaRPr>
          </a:p>
        </p:txBody>
      </p:sp>
      <p:sp>
        <p:nvSpPr>
          <p:cNvPr id="14" name="文本框 13"/>
          <p:cNvSpPr txBox="1"/>
          <p:nvPr/>
        </p:nvSpPr>
        <p:spPr>
          <a:xfrm>
            <a:off x="3839210" y="2998470"/>
            <a:ext cx="4774565" cy="1499235"/>
          </a:xfrm>
          <a:prstGeom prst="rect">
            <a:avLst/>
          </a:prstGeom>
          <a:noFill/>
        </p:spPr>
        <p:txBody>
          <a:bodyPr wrap="square" rtlCol="0">
            <a:noAutofit/>
          </a:bodyPr>
          <a:p>
            <a:pPr algn="ctr"/>
            <a:r>
              <a:rPr lang="zh-CN" altLang="en-US" sz="4000" b="1">
                <a:solidFill>
                  <a:schemeClr val="accent1">
                    <a:lumMod val="75000"/>
                  </a:schemeClr>
                </a:solidFill>
                <a:sym typeface="+mn-ea"/>
              </a:rPr>
              <a:t>准备工作（爬取目标）</a:t>
            </a:r>
            <a:endParaRPr lang="zh-CN" altLang="en-US" sz="4000" b="1">
              <a:solidFill>
                <a:schemeClr val="accent1">
                  <a:lumMod val="75000"/>
                </a:schemeClr>
              </a:solidFill>
            </a:endParaRPr>
          </a:p>
          <a:p>
            <a:pPr algn="ctr"/>
            <a:endParaRPr lang="zh-CN" altLang="en-US" sz="4000" b="1">
              <a:solidFill>
                <a:schemeClr val="accent1">
                  <a:lumMod val="75000"/>
                </a:schemeClr>
              </a:solidFill>
            </a:endParaRPr>
          </a:p>
        </p:txBody>
      </p:sp>
      <p:sp>
        <p:nvSpPr>
          <p:cNvPr id="5" name="矩形 4"/>
          <p:cNvSpPr/>
          <p:nvPr/>
        </p:nvSpPr>
        <p:spPr>
          <a:xfrm>
            <a:off x="5106035" y="3733165"/>
            <a:ext cx="1980000" cy="36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直角三角形 10"/>
          <p:cNvSpPr/>
          <p:nvPr/>
        </p:nvSpPr>
        <p:spPr>
          <a:xfrm>
            <a:off x="-27940" y="6000115"/>
            <a:ext cx="12247880" cy="876300"/>
          </a:xfrm>
          <a:prstGeom prst="rtTriangle">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直角三角形 16"/>
          <p:cNvSpPr/>
          <p:nvPr/>
        </p:nvSpPr>
        <p:spPr>
          <a:xfrm>
            <a:off x="-27940" y="-1524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直角三角形 15"/>
          <p:cNvSpPr/>
          <p:nvPr/>
        </p:nvSpPr>
        <p:spPr>
          <a:xfrm flipH="1" flipV="1">
            <a:off x="-28575" y="-2540"/>
            <a:ext cx="12247880" cy="87630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直角三角形 17"/>
          <p:cNvSpPr/>
          <p:nvPr/>
        </p:nvSpPr>
        <p:spPr>
          <a:xfrm flipH="1" flipV="1">
            <a:off x="6016625" y="6458585"/>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椭圆 19"/>
          <p:cNvSpPr/>
          <p:nvPr/>
        </p:nvSpPr>
        <p:spPr>
          <a:xfrm>
            <a:off x="939165" y="4031615"/>
            <a:ext cx="940435" cy="94043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 name="椭圆 20"/>
          <p:cNvSpPr/>
          <p:nvPr/>
        </p:nvSpPr>
        <p:spPr>
          <a:xfrm>
            <a:off x="9588500" y="2374265"/>
            <a:ext cx="775335" cy="775335"/>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椭圆 21"/>
          <p:cNvSpPr/>
          <p:nvPr/>
        </p:nvSpPr>
        <p:spPr>
          <a:xfrm>
            <a:off x="11353165" y="4585970"/>
            <a:ext cx="169545" cy="169545"/>
          </a:xfrm>
          <a:prstGeom prst="ellipse">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208280" y="3618230"/>
            <a:ext cx="544830" cy="544830"/>
          </a:xfrm>
          <a:prstGeom prst="ellipse">
            <a:avLst/>
          </a:prstGeom>
          <a:solidFill>
            <a:schemeClr val="accent1">
              <a:alpha val="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0982325" y="4031615"/>
            <a:ext cx="370840" cy="370840"/>
          </a:xfrm>
          <a:prstGeom prst="ellipse">
            <a:avLst/>
          </a:prstGeom>
          <a:solidFill>
            <a:schemeClr val="accent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5"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7272655" cy="735965"/>
            <a:chOff x="-8" y="474"/>
            <a:chExt cx="11453" cy="1159"/>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20"/>
              <a:ext cx="10952" cy="1113"/>
            </a:xfrm>
            <a:prstGeom prst="rect">
              <a:avLst/>
            </a:prstGeom>
            <a:noFill/>
          </p:spPr>
          <p:txBody>
            <a:bodyPr wrap="square" rtlCol="0">
              <a:noAutofit/>
            </a:bodyPr>
            <a:p>
              <a:r>
                <a:rPr lang="en-US" altLang="zh-CN" sz="2800" b="1">
                  <a:solidFill>
                    <a:schemeClr val="accent1">
                      <a:lumMod val="75000"/>
                    </a:schemeClr>
                  </a:solidFill>
                </a:rPr>
                <a:t>1.bilibili</a:t>
              </a:r>
              <a:r>
                <a:rPr lang="zh-CN" altLang="en-US" sz="2800" b="1">
                  <a:solidFill>
                    <a:schemeClr val="accent1">
                      <a:lumMod val="75000"/>
                    </a:schemeClr>
                  </a:solidFill>
                </a:rPr>
                <a:t>热门榜</a:t>
              </a:r>
              <a:r>
                <a:rPr lang="en-US" altLang="zh-CN" sz="2800" b="1">
                  <a:solidFill>
                    <a:schemeClr val="accent1">
                      <a:lumMod val="75000"/>
                    </a:schemeClr>
                  </a:solidFill>
                </a:rPr>
                <a:t>top100</a:t>
              </a:r>
              <a:r>
                <a:rPr lang="zh-CN" altLang="en-US" sz="2800" b="1">
                  <a:solidFill>
                    <a:schemeClr val="accent1">
                      <a:lumMod val="75000"/>
                    </a:schemeClr>
                  </a:solidFill>
                </a:rPr>
                <a:t>视频相关数据的爬取</a:t>
              </a:r>
              <a:endParaRPr lang="zh-CN" altLang="en-US" sz="2800" b="1">
                <a:solidFill>
                  <a:schemeClr val="accent1">
                    <a:lumMod val="75000"/>
                  </a:schemeClr>
                </a:solidFill>
              </a:endParaRPr>
            </a:p>
          </p:txBody>
        </p:sp>
      </p:grpSp>
      <p:sp>
        <p:nvSpPr>
          <p:cNvPr id="11" name="矩形 10"/>
          <p:cNvSpPr/>
          <p:nvPr/>
        </p:nvSpPr>
        <p:spPr>
          <a:xfrm>
            <a:off x="6651625" y="1758950"/>
            <a:ext cx="3600000" cy="18000"/>
          </a:xfrm>
          <a:prstGeom prst="rect">
            <a:avLst/>
          </a:prstGeom>
          <a:solidFill>
            <a:schemeClr val="accent2">
              <a:lumMod val="60000"/>
              <a:lumOff val="4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226050" y="2094230"/>
            <a:ext cx="460375" cy="436880"/>
            <a:chOff x="8230" y="3354"/>
            <a:chExt cx="772" cy="772"/>
          </a:xfrm>
        </p:grpSpPr>
        <p:sp>
          <p:nvSpPr>
            <p:cNvPr id="13" name="椭圆 12"/>
            <p:cNvSpPr/>
            <p:nvPr/>
          </p:nvSpPr>
          <p:spPr>
            <a:xfrm>
              <a:off x="8230" y="3354"/>
              <a:ext cx="772" cy="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37318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9" y="3503"/>
              <a:ext cx="474" cy="474"/>
            </a:xfrm>
            <a:prstGeom prst="rect">
              <a:avLst/>
            </a:prstGeom>
          </p:spPr>
        </p:pic>
      </p:grpSp>
      <p:grpSp>
        <p:nvGrpSpPr>
          <p:cNvPr id="18" name="组合 17"/>
          <p:cNvGrpSpPr/>
          <p:nvPr/>
        </p:nvGrpSpPr>
        <p:grpSpPr>
          <a:xfrm>
            <a:off x="5226050" y="4900930"/>
            <a:ext cx="459740" cy="436880"/>
            <a:chOff x="8230" y="7718"/>
            <a:chExt cx="724" cy="688"/>
          </a:xfrm>
        </p:grpSpPr>
        <p:sp>
          <p:nvSpPr>
            <p:cNvPr id="20" name="椭圆 19"/>
            <p:cNvSpPr/>
            <p:nvPr/>
          </p:nvSpPr>
          <p:spPr>
            <a:xfrm>
              <a:off x="8230" y="771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36360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 y="7888"/>
              <a:ext cx="349" cy="349"/>
            </a:xfrm>
            <a:prstGeom prst="rect">
              <a:avLst/>
            </a:prstGeom>
          </p:spPr>
        </p:pic>
      </p:grpSp>
      <p:grpSp>
        <p:nvGrpSpPr>
          <p:cNvPr id="16" name="组合 15"/>
          <p:cNvGrpSpPr/>
          <p:nvPr/>
        </p:nvGrpSpPr>
        <p:grpSpPr>
          <a:xfrm>
            <a:off x="5226050" y="3497580"/>
            <a:ext cx="459740" cy="436880"/>
            <a:chOff x="8230" y="5508"/>
            <a:chExt cx="724" cy="688"/>
          </a:xfrm>
        </p:grpSpPr>
        <p:sp>
          <p:nvSpPr>
            <p:cNvPr id="17" name="椭圆 16"/>
            <p:cNvSpPr/>
            <p:nvPr/>
          </p:nvSpPr>
          <p:spPr>
            <a:xfrm>
              <a:off x="8230" y="550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36324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2" y="5651"/>
              <a:ext cx="402" cy="402"/>
            </a:xfrm>
            <a:prstGeom prst="rect">
              <a:avLst/>
            </a:prstGeom>
          </p:spPr>
        </p:pic>
      </p:grpSp>
      <p:sp>
        <p:nvSpPr>
          <p:cNvPr id="32" name="直角三角形 31"/>
          <p:cNvSpPr/>
          <p:nvPr/>
        </p:nvSpPr>
        <p:spPr>
          <a:xfrm flipH="1">
            <a:off x="6002020"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0182225" y="4548505"/>
            <a:ext cx="888365" cy="88836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custDataLst>
              <p:tags r:id="rId7"/>
            </p:custDataLst>
          </p:nvPr>
        </p:nvPicPr>
        <p:blipFill>
          <a:blip r:embed="rId8"/>
          <a:stretch>
            <a:fillRect/>
          </a:stretch>
        </p:blipFill>
        <p:spPr>
          <a:xfrm>
            <a:off x="215265" y="1390015"/>
            <a:ext cx="4987290" cy="4403725"/>
          </a:xfrm>
          <a:prstGeom prst="rect">
            <a:avLst/>
          </a:prstGeom>
        </p:spPr>
      </p:pic>
      <p:sp>
        <p:nvSpPr>
          <p:cNvPr id="9" name="文本框 8"/>
          <p:cNvSpPr txBox="1"/>
          <p:nvPr/>
        </p:nvSpPr>
        <p:spPr>
          <a:xfrm>
            <a:off x="6486525" y="1228090"/>
            <a:ext cx="4064000" cy="521970"/>
          </a:xfrm>
          <a:prstGeom prst="rect">
            <a:avLst/>
          </a:prstGeom>
          <a:noFill/>
        </p:spPr>
        <p:txBody>
          <a:bodyPr wrap="square" rtlCol="0">
            <a:spAutoFit/>
          </a:bodyPr>
          <a:p>
            <a:pPr algn="ctr"/>
            <a:r>
              <a:rPr lang="zh-CN" altLang="en-US" sz="2800" b="1"/>
              <a:t>爬取要求</a:t>
            </a:r>
            <a:endParaRPr lang="zh-CN" altLang="en-US" sz="2800" b="1"/>
          </a:p>
        </p:txBody>
      </p:sp>
      <p:sp>
        <p:nvSpPr>
          <p:cNvPr id="12" name="文本框 11"/>
          <p:cNvSpPr txBox="1"/>
          <p:nvPr/>
        </p:nvSpPr>
        <p:spPr>
          <a:xfrm>
            <a:off x="6568440" y="2178685"/>
            <a:ext cx="4216400" cy="3052445"/>
          </a:xfrm>
          <a:prstGeom prst="rect">
            <a:avLst/>
          </a:prstGeom>
          <a:noFill/>
        </p:spPr>
        <p:txBody>
          <a:bodyPr wrap="square" rtlCol="0">
            <a:noAutofit/>
          </a:bodyPr>
          <a:p>
            <a:endParaRPr lang="zh-CN" altLang="en-US"/>
          </a:p>
          <a:p>
            <a:r>
              <a:rPr lang="zh-CN" altLang="en-US"/>
              <a:t>需要爬取内容：</a:t>
            </a:r>
            <a:endParaRPr lang="zh-CN" altLang="en-US"/>
          </a:p>
          <a:p>
            <a:r>
              <a:rPr lang="zh-CN" altLang="en-US"/>
              <a:t>当前榜单</a:t>
            </a:r>
            <a:r>
              <a:rPr lang="en-US" altLang="zh-CN"/>
              <a:t>top100</a:t>
            </a:r>
            <a:r>
              <a:rPr lang="zh-CN" altLang="en-US"/>
              <a:t>视频的标题，</a:t>
            </a:r>
            <a:r>
              <a:rPr lang="en-US" altLang="zh-CN"/>
              <a:t>up</a:t>
            </a:r>
            <a:r>
              <a:rPr lang="zh-CN" altLang="en-US"/>
              <a:t>主，观看量，弹幕数， 点赞数，投币数，收藏数，转发数。</a:t>
            </a:r>
            <a:endParaRPr lang="zh-CN" altLang="en-US"/>
          </a:p>
          <a:p>
            <a:endParaRPr lang="zh-CN" altLang="en-US"/>
          </a:p>
          <a:p>
            <a:r>
              <a:rPr lang="zh-CN" altLang="en-US"/>
              <a:t>分析点：</a:t>
            </a:r>
            <a:endParaRPr lang="zh-CN" altLang="en-US"/>
          </a:p>
          <a:p>
            <a:r>
              <a:rPr lang="zh-CN" altLang="en-US"/>
              <a:t>比较</a:t>
            </a:r>
            <a:r>
              <a:rPr lang="zh-CN" altLang="en-US">
                <a:sym typeface="+mn-ea"/>
              </a:rPr>
              <a:t>观看量，弹幕数， 点赞数，投币数，收藏数，转发数的差异</a:t>
            </a:r>
            <a:r>
              <a:rPr lang="zh-CN" altLang="en-US"/>
              <a:t>。</a:t>
            </a:r>
            <a:endParaRPr lang="zh-CN" altLang="en-US"/>
          </a:p>
          <a:p>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7272655" cy="735965"/>
            <a:chOff x="-8" y="474"/>
            <a:chExt cx="11453" cy="1159"/>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20"/>
              <a:ext cx="10952" cy="1113"/>
            </a:xfrm>
            <a:prstGeom prst="rect">
              <a:avLst/>
            </a:prstGeom>
            <a:noFill/>
          </p:spPr>
          <p:txBody>
            <a:bodyPr wrap="square" rtlCol="0">
              <a:noAutofit/>
            </a:bodyPr>
            <a:p>
              <a:r>
                <a:rPr lang="en-US" altLang="zh-CN" sz="2800" b="1">
                  <a:solidFill>
                    <a:schemeClr val="accent1">
                      <a:lumMod val="75000"/>
                    </a:schemeClr>
                  </a:solidFill>
                </a:rPr>
                <a:t>2.bilibili</a:t>
              </a:r>
              <a:r>
                <a:rPr lang="zh-CN" altLang="en-US" sz="2800" b="1">
                  <a:solidFill>
                    <a:schemeClr val="accent1">
                      <a:lumMod val="75000"/>
                    </a:schemeClr>
                  </a:solidFill>
                </a:rPr>
                <a:t>热歌排行榜数据爬取</a:t>
              </a:r>
              <a:endParaRPr lang="zh-CN" altLang="en-US" sz="2800" b="1">
                <a:solidFill>
                  <a:schemeClr val="accent1">
                    <a:lumMod val="75000"/>
                  </a:schemeClr>
                </a:solidFill>
              </a:endParaRPr>
            </a:p>
          </p:txBody>
        </p:sp>
      </p:grpSp>
      <p:sp>
        <p:nvSpPr>
          <p:cNvPr id="11" name="矩形 10"/>
          <p:cNvSpPr/>
          <p:nvPr/>
        </p:nvSpPr>
        <p:spPr>
          <a:xfrm>
            <a:off x="6651625" y="1758950"/>
            <a:ext cx="3600000" cy="18000"/>
          </a:xfrm>
          <a:prstGeom prst="rect">
            <a:avLst/>
          </a:prstGeom>
          <a:solidFill>
            <a:schemeClr val="accent2">
              <a:lumMod val="60000"/>
              <a:lumOff val="4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226050" y="2094230"/>
            <a:ext cx="460375" cy="436880"/>
            <a:chOff x="8230" y="3354"/>
            <a:chExt cx="772" cy="772"/>
          </a:xfrm>
        </p:grpSpPr>
        <p:sp>
          <p:nvSpPr>
            <p:cNvPr id="13" name="椭圆 12"/>
            <p:cNvSpPr/>
            <p:nvPr/>
          </p:nvSpPr>
          <p:spPr>
            <a:xfrm>
              <a:off x="8230" y="3354"/>
              <a:ext cx="772" cy="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37318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9" y="3503"/>
              <a:ext cx="474" cy="474"/>
            </a:xfrm>
            <a:prstGeom prst="rect">
              <a:avLst/>
            </a:prstGeom>
          </p:spPr>
        </p:pic>
      </p:grpSp>
      <p:grpSp>
        <p:nvGrpSpPr>
          <p:cNvPr id="18" name="组合 17"/>
          <p:cNvGrpSpPr/>
          <p:nvPr/>
        </p:nvGrpSpPr>
        <p:grpSpPr>
          <a:xfrm>
            <a:off x="5226050" y="4900930"/>
            <a:ext cx="459740" cy="436880"/>
            <a:chOff x="8230" y="7718"/>
            <a:chExt cx="724" cy="688"/>
          </a:xfrm>
        </p:grpSpPr>
        <p:sp>
          <p:nvSpPr>
            <p:cNvPr id="20" name="椭圆 19"/>
            <p:cNvSpPr/>
            <p:nvPr/>
          </p:nvSpPr>
          <p:spPr>
            <a:xfrm>
              <a:off x="8230" y="771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36360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 y="7888"/>
              <a:ext cx="349" cy="349"/>
            </a:xfrm>
            <a:prstGeom prst="rect">
              <a:avLst/>
            </a:prstGeom>
          </p:spPr>
        </p:pic>
      </p:grpSp>
      <p:grpSp>
        <p:nvGrpSpPr>
          <p:cNvPr id="16" name="组合 15"/>
          <p:cNvGrpSpPr/>
          <p:nvPr/>
        </p:nvGrpSpPr>
        <p:grpSpPr>
          <a:xfrm>
            <a:off x="5226050" y="3497580"/>
            <a:ext cx="459740" cy="436880"/>
            <a:chOff x="8230" y="5508"/>
            <a:chExt cx="724" cy="688"/>
          </a:xfrm>
        </p:grpSpPr>
        <p:sp>
          <p:nvSpPr>
            <p:cNvPr id="17" name="椭圆 16"/>
            <p:cNvSpPr/>
            <p:nvPr/>
          </p:nvSpPr>
          <p:spPr>
            <a:xfrm>
              <a:off x="8230" y="550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36324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2" y="5651"/>
              <a:ext cx="402" cy="402"/>
            </a:xfrm>
            <a:prstGeom prst="rect">
              <a:avLst/>
            </a:prstGeom>
          </p:spPr>
        </p:pic>
      </p:grpSp>
      <p:sp>
        <p:nvSpPr>
          <p:cNvPr id="32" name="直角三角形 31"/>
          <p:cNvSpPr/>
          <p:nvPr/>
        </p:nvSpPr>
        <p:spPr>
          <a:xfrm flipH="1">
            <a:off x="6002020"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0182225" y="4548505"/>
            <a:ext cx="888365" cy="88836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C:/Users/17844/Desktop/爬虫答辩/图片1.png图片1"/>
          <p:cNvPicPr>
            <a:picLocks noChangeAspect="1"/>
          </p:cNvPicPr>
          <p:nvPr>
            <p:custDataLst>
              <p:tags r:id="rId7"/>
            </p:custDataLst>
          </p:nvPr>
        </p:nvPicPr>
        <p:blipFill>
          <a:blip r:embed="rId8"/>
          <a:srcRect l="19077" r="19077"/>
          <a:stretch>
            <a:fillRect/>
          </a:stretch>
        </p:blipFill>
        <p:spPr>
          <a:xfrm>
            <a:off x="215265" y="1390015"/>
            <a:ext cx="4987290" cy="4403725"/>
          </a:xfrm>
          <a:prstGeom prst="rect">
            <a:avLst/>
          </a:prstGeom>
        </p:spPr>
      </p:pic>
      <p:sp>
        <p:nvSpPr>
          <p:cNvPr id="9" name="文本框 8"/>
          <p:cNvSpPr txBox="1"/>
          <p:nvPr/>
        </p:nvSpPr>
        <p:spPr>
          <a:xfrm>
            <a:off x="6486525" y="1228090"/>
            <a:ext cx="4064000" cy="521970"/>
          </a:xfrm>
          <a:prstGeom prst="rect">
            <a:avLst/>
          </a:prstGeom>
          <a:noFill/>
        </p:spPr>
        <p:txBody>
          <a:bodyPr wrap="square" rtlCol="0">
            <a:spAutoFit/>
          </a:bodyPr>
          <a:p>
            <a:pPr algn="ctr"/>
            <a:r>
              <a:rPr lang="zh-CN" altLang="en-US" sz="2800" b="1"/>
              <a:t>爬取要求</a:t>
            </a:r>
            <a:endParaRPr lang="zh-CN" altLang="en-US" sz="2800" b="1"/>
          </a:p>
        </p:txBody>
      </p:sp>
      <p:sp>
        <p:nvSpPr>
          <p:cNvPr id="12" name="文本框 11"/>
          <p:cNvSpPr txBox="1"/>
          <p:nvPr/>
        </p:nvSpPr>
        <p:spPr>
          <a:xfrm>
            <a:off x="6568440" y="2178685"/>
            <a:ext cx="4216400" cy="2262505"/>
          </a:xfrm>
          <a:prstGeom prst="rect">
            <a:avLst/>
          </a:prstGeom>
          <a:noFill/>
        </p:spPr>
        <p:txBody>
          <a:bodyPr wrap="square" rtlCol="0">
            <a:noAutofit/>
          </a:bodyPr>
          <a:p>
            <a:endParaRPr lang="zh-CN" altLang="en-US"/>
          </a:p>
          <a:p>
            <a:r>
              <a:rPr lang="zh-CN" altLang="en-US"/>
              <a:t>需要爬取内容：</a:t>
            </a:r>
            <a:endParaRPr lang="zh-CN" altLang="en-US"/>
          </a:p>
          <a:p>
            <a:r>
              <a:rPr lang="zh-CN" altLang="en-US"/>
              <a:t>各个种类歌曲排行榜，MV排行榜。</a:t>
            </a:r>
            <a:endParaRPr lang="zh-CN" altLang="en-US"/>
          </a:p>
          <a:p>
            <a:endParaRPr lang="zh-CN" altLang="en-US"/>
          </a:p>
          <a:p>
            <a:r>
              <a:rPr lang="zh-CN" altLang="en-US"/>
              <a:t>分析点：</a:t>
            </a:r>
            <a:endParaRPr lang="zh-CN" altLang="en-US"/>
          </a:p>
          <a:p>
            <a:r>
              <a:rPr lang="zh-CN" altLang="en-US"/>
              <a:t>统计各个种类歌曲的播放量，得出</a:t>
            </a:r>
            <a:r>
              <a:rPr lang="en-US" altLang="zh-CN"/>
              <a:t>b</a:t>
            </a:r>
            <a:r>
              <a:rPr lang="zh-CN" altLang="en-US"/>
              <a:t>站用户最爱哪种类型的歌曲。</a:t>
            </a:r>
            <a:endParaRPr lang="zh-CN" altLang="en-US"/>
          </a:p>
          <a:p>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7272655" cy="735965"/>
            <a:chOff x="-8" y="474"/>
            <a:chExt cx="11453" cy="1159"/>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20"/>
              <a:ext cx="10952" cy="1113"/>
            </a:xfrm>
            <a:prstGeom prst="rect">
              <a:avLst/>
            </a:prstGeom>
            <a:noFill/>
          </p:spPr>
          <p:txBody>
            <a:bodyPr wrap="square" rtlCol="0">
              <a:noAutofit/>
            </a:bodyPr>
            <a:p>
              <a:r>
                <a:rPr lang="en-US" altLang="zh-CN" sz="2800" b="1">
                  <a:solidFill>
                    <a:schemeClr val="accent1">
                      <a:lumMod val="75000"/>
                    </a:schemeClr>
                  </a:solidFill>
                </a:rPr>
                <a:t>3.bilibili</a:t>
              </a:r>
              <a:r>
                <a:rPr lang="zh-CN" altLang="en-US" sz="2800" b="1">
                  <a:solidFill>
                    <a:schemeClr val="accent1">
                      <a:lumMod val="75000"/>
                    </a:schemeClr>
                  </a:solidFill>
                </a:rPr>
                <a:t>美食区视频标签的数据爬取</a:t>
              </a:r>
              <a:endParaRPr lang="zh-CN" altLang="en-US" sz="2800" b="1">
                <a:solidFill>
                  <a:schemeClr val="accent1">
                    <a:lumMod val="75000"/>
                  </a:schemeClr>
                </a:solidFill>
              </a:endParaRPr>
            </a:p>
          </p:txBody>
        </p:sp>
      </p:grpSp>
      <p:sp>
        <p:nvSpPr>
          <p:cNvPr id="11" name="矩形 10"/>
          <p:cNvSpPr/>
          <p:nvPr/>
        </p:nvSpPr>
        <p:spPr>
          <a:xfrm>
            <a:off x="6651625" y="1758950"/>
            <a:ext cx="3600000" cy="18000"/>
          </a:xfrm>
          <a:prstGeom prst="rect">
            <a:avLst/>
          </a:prstGeom>
          <a:solidFill>
            <a:schemeClr val="accent2">
              <a:lumMod val="60000"/>
              <a:lumOff val="4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226050" y="2094230"/>
            <a:ext cx="460375" cy="436880"/>
            <a:chOff x="8230" y="3354"/>
            <a:chExt cx="772" cy="772"/>
          </a:xfrm>
        </p:grpSpPr>
        <p:sp>
          <p:nvSpPr>
            <p:cNvPr id="13" name="椭圆 12"/>
            <p:cNvSpPr/>
            <p:nvPr/>
          </p:nvSpPr>
          <p:spPr>
            <a:xfrm>
              <a:off x="8230" y="3354"/>
              <a:ext cx="772" cy="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37318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9" y="3503"/>
              <a:ext cx="474" cy="474"/>
            </a:xfrm>
            <a:prstGeom prst="rect">
              <a:avLst/>
            </a:prstGeom>
          </p:spPr>
        </p:pic>
      </p:grpSp>
      <p:grpSp>
        <p:nvGrpSpPr>
          <p:cNvPr id="18" name="组合 17"/>
          <p:cNvGrpSpPr/>
          <p:nvPr/>
        </p:nvGrpSpPr>
        <p:grpSpPr>
          <a:xfrm>
            <a:off x="5226050" y="4900930"/>
            <a:ext cx="459740" cy="436880"/>
            <a:chOff x="8230" y="7718"/>
            <a:chExt cx="724" cy="688"/>
          </a:xfrm>
        </p:grpSpPr>
        <p:sp>
          <p:nvSpPr>
            <p:cNvPr id="20" name="椭圆 19"/>
            <p:cNvSpPr/>
            <p:nvPr/>
          </p:nvSpPr>
          <p:spPr>
            <a:xfrm>
              <a:off x="8230" y="771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36360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 y="7888"/>
              <a:ext cx="349" cy="349"/>
            </a:xfrm>
            <a:prstGeom prst="rect">
              <a:avLst/>
            </a:prstGeom>
          </p:spPr>
        </p:pic>
      </p:grpSp>
      <p:grpSp>
        <p:nvGrpSpPr>
          <p:cNvPr id="16" name="组合 15"/>
          <p:cNvGrpSpPr/>
          <p:nvPr/>
        </p:nvGrpSpPr>
        <p:grpSpPr>
          <a:xfrm>
            <a:off x="5226050" y="3497580"/>
            <a:ext cx="459740" cy="436880"/>
            <a:chOff x="8230" y="5508"/>
            <a:chExt cx="724" cy="688"/>
          </a:xfrm>
        </p:grpSpPr>
        <p:sp>
          <p:nvSpPr>
            <p:cNvPr id="17" name="椭圆 16"/>
            <p:cNvSpPr/>
            <p:nvPr/>
          </p:nvSpPr>
          <p:spPr>
            <a:xfrm>
              <a:off x="8230" y="550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36324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2" y="5651"/>
              <a:ext cx="402" cy="402"/>
            </a:xfrm>
            <a:prstGeom prst="rect">
              <a:avLst/>
            </a:prstGeom>
          </p:spPr>
        </p:pic>
      </p:grpSp>
      <p:sp>
        <p:nvSpPr>
          <p:cNvPr id="32" name="直角三角形 31"/>
          <p:cNvSpPr/>
          <p:nvPr/>
        </p:nvSpPr>
        <p:spPr>
          <a:xfrm flipH="1">
            <a:off x="6002020"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0182225" y="4548505"/>
            <a:ext cx="888365" cy="88836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C:/Users/17844/Desktop/爬虫答辩/图片2.png图片2"/>
          <p:cNvPicPr>
            <a:picLocks noChangeAspect="1"/>
          </p:cNvPicPr>
          <p:nvPr>
            <p:custDataLst>
              <p:tags r:id="rId7"/>
            </p:custDataLst>
          </p:nvPr>
        </p:nvPicPr>
        <p:blipFill>
          <a:blip r:embed="rId8"/>
          <a:srcRect l="16957" r="16957"/>
          <a:stretch>
            <a:fillRect/>
          </a:stretch>
        </p:blipFill>
        <p:spPr>
          <a:xfrm>
            <a:off x="215265" y="1390015"/>
            <a:ext cx="4987290" cy="4403725"/>
          </a:xfrm>
          <a:prstGeom prst="rect">
            <a:avLst/>
          </a:prstGeom>
        </p:spPr>
      </p:pic>
      <p:sp>
        <p:nvSpPr>
          <p:cNvPr id="9" name="文本框 8"/>
          <p:cNvSpPr txBox="1"/>
          <p:nvPr/>
        </p:nvSpPr>
        <p:spPr>
          <a:xfrm>
            <a:off x="6486525" y="1228090"/>
            <a:ext cx="4064000" cy="521970"/>
          </a:xfrm>
          <a:prstGeom prst="rect">
            <a:avLst/>
          </a:prstGeom>
          <a:noFill/>
        </p:spPr>
        <p:txBody>
          <a:bodyPr wrap="square" rtlCol="0">
            <a:spAutoFit/>
          </a:bodyPr>
          <a:p>
            <a:pPr algn="ctr"/>
            <a:r>
              <a:rPr lang="zh-CN" altLang="en-US" sz="2800" b="1"/>
              <a:t>爬取要求</a:t>
            </a:r>
            <a:endParaRPr lang="zh-CN" altLang="en-US" sz="2800" b="1"/>
          </a:p>
        </p:txBody>
      </p:sp>
      <p:sp>
        <p:nvSpPr>
          <p:cNvPr id="12" name="文本框 11"/>
          <p:cNvSpPr txBox="1"/>
          <p:nvPr/>
        </p:nvSpPr>
        <p:spPr>
          <a:xfrm>
            <a:off x="6568440" y="2094230"/>
            <a:ext cx="4216400" cy="2262505"/>
          </a:xfrm>
          <a:prstGeom prst="rect">
            <a:avLst/>
          </a:prstGeom>
          <a:noFill/>
        </p:spPr>
        <p:txBody>
          <a:bodyPr wrap="square" rtlCol="0">
            <a:noAutofit/>
          </a:bodyPr>
          <a:p>
            <a:endParaRPr lang="zh-CN" altLang="en-US"/>
          </a:p>
          <a:p>
            <a:r>
              <a:rPr lang="zh-CN" altLang="en-US"/>
              <a:t>需要爬取内容：</a:t>
            </a:r>
            <a:endParaRPr lang="zh-CN" altLang="en-US"/>
          </a:p>
          <a:p>
            <a:r>
              <a:rPr lang="zh-CN" altLang="en-US"/>
              <a:t>视频标题，各个视频的相关标签。</a:t>
            </a:r>
            <a:endParaRPr lang="zh-CN" altLang="en-US"/>
          </a:p>
          <a:p>
            <a:endParaRPr lang="zh-CN" altLang="en-US"/>
          </a:p>
          <a:p>
            <a:r>
              <a:rPr lang="zh-CN" altLang="en-US"/>
              <a:t>分析点：</a:t>
            </a:r>
            <a:endParaRPr lang="zh-CN" altLang="en-US"/>
          </a:p>
          <a:p>
            <a:r>
              <a:rPr lang="zh-CN" altLang="en-US"/>
              <a:t>分析标签词条出现频次，分析当前最热标签词条。</a:t>
            </a: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7272655" cy="735965"/>
            <a:chOff x="-8" y="474"/>
            <a:chExt cx="11453" cy="1159"/>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20"/>
              <a:ext cx="10952" cy="1113"/>
            </a:xfrm>
            <a:prstGeom prst="rect">
              <a:avLst/>
            </a:prstGeom>
            <a:noFill/>
          </p:spPr>
          <p:txBody>
            <a:bodyPr wrap="square" rtlCol="0">
              <a:noAutofit/>
            </a:bodyPr>
            <a:p>
              <a:r>
                <a:rPr lang="en-US" altLang="zh-CN" sz="2800" b="1">
                  <a:solidFill>
                    <a:schemeClr val="accent1">
                      <a:lumMod val="75000"/>
                    </a:schemeClr>
                  </a:solidFill>
                </a:rPr>
                <a:t>4.</a:t>
              </a:r>
              <a:r>
                <a:rPr lang="zh-CN" altLang="en-US" sz="2800" b="1">
                  <a:solidFill>
                    <a:schemeClr val="accent1">
                      <a:lumMod val="75000"/>
                    </a:schemeClr>
                  </a:solidFill>
                </a:rPr>
                <a:t>单一视频的评论数据爬取</a:t>
              </a:r>
              <a:endParaRPr lang="zh-CN" altLang="en-US" sz="2800" b="1">
                <a:solidFill>
                  <a:schemeClr val="accent1">
                    <a:lumMod val="75000"/>
                  </a:schemeClr>
                </a:solidFill>
              </a:endParaRPr>
            </a:p>
          </p:txBody>
        </p:sp>
      </p:grpSp>
      <p:sp>
        <p:nvSpPr>
          <p:cNvPr id="11" name="矩形 10"/>
          <p:cNvSpPr/>
          <p:nvPr/>
        </p:nvSpPr>
        <p:spPr>
          <a:xfrm>
            <a:off x="6651625" y="1758950"/>
            <a:ext cx="3600000" cy="18000"/>
          </a:xfrm>
          <a:prstGeom prst="rect">
            <a:avLst/>
          </a:prstGeom>
          <a:solidFill>
            <a:schemeClr val="accent2">
              <a:lumMod val="60000"/>
              <a:lumOff val="4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226050" y="2094230"/>
            <a:ext cx="460375" cy="436880"/>
            <a:chOff x="8230" y="3354"/>
            <a:chExt cx="772" cy="772"/>
          </a:xfrm>
        </p:grpSpPr>
        <p:sp>
          <p:nvSpPr>
            <p:cNvPr id="13" name="椭圆 12"/>
            <p:cNvSpPr/>
            <p:nvPr/>
          </p:nvSpPr>
          <p:spPr>
            <a:xfrm>
              <a:off x="8230" y="3354"/>
              <a:ext cx="772" cy="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37318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9" y="3503"/>
              <a:ext cx="474" cy="474"/>
            </a:xfrm>
            <a:prstGeom prst="rect">
              <a:avLst/>
            </a:prstGeom>
          </p:spPr>
        </p:pic>
      </p:grpSp>
      <p:grpSp>
        <p:nvGrpSpPr>
          <p:cNvPr id="18" name="组合 17"/>
          <p:cNvGrpSpPr/>
          <p:nvPr/>
        </p:nvGrpSpPr>
        <p:grpSpPr>
          <a:xfrm>
            <a:off x="5226050" y="4900930"/>
            <a:ext cx="459740" cy="436880"/>
            <a:chOff x="8230" y="7718"/>
            <a:chExt cx="724" cy="688"/>
          </a:xfrm>
        </p:grpSpPr>
        <p:sp>
          <p:nvSpPr>
            <p:cNvPr id="20" name="椭圆 19"/>
            <p:cNvSpPr/>
            <p:nvPr/>
          </p:nvSpPr>
          <p:spPr>
            <a:xfrm>
              <a:off x="8230" y="771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36360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 y="7888"/>
              <a:ext cx="349" cy="349"/>
            </a:xfrm>
            <a:prstGeom prst="rect">
              <a:avLst/>
            </a:prstGeom>
          </p:spPr>
        </p:pic>
      </p:grpSp>
      <p:grpSp>
        <p:nvGrpSpPr>
          <p:cNvPr id="16" name="组合 15"/>
          <p:cNvGrpSpPr/>
          <p:nvPr/>
        </p:nvGrpSpPr>
        <p:grpSpPr>
          <a:xfrm>
            <a:off x="5226050" y="3497580"/>
            <a:ext cx="459740" cy="436880"/>
            <a:chOff x="8230" y="5508"/>
            <a:chExt cx="724" cy="688"/>
          </a:xfrm>
        </p:grpSpPr>
        <p:sp>
          <p:nvSpPr>
            <p:cNvPr id="17" name="椭圆 16"/>
            <p:cNvSpPr/>
            <p:nvPr/>
          </p:nvSpPr>
          <p:spPr>
            <a:xfrm>
              <a:off x="8230" y="550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36324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2" y="5651"/>
              <a:ext cx="402" cy="402"/>
            </a:xfrm>
            <a:prstGeom prst="rect">
              <a:avLst/>
            </a:prstGeom>
          </p:spPr>
        </p:pic>
      </p:grpSp>
      <p:sp>
        <p:nvSpPr>
          <p:cNvPr id="32" name="直角三角形 31"/>
          <p:cNvSpPr/>
          <p:nvPr/>
        </p:nvSpPr>
        <p:spPr>
          <a:xfrm flipH="1">
            <a:off x="6002020" y="6449060"/>
            <a:ext cx="6202680" cy="41783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0182225" y="4548505"/>
            <a:ext cx="888365" cy="88836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C:/Users/17844/Desktop/爬虫答辩/图片3.png图片3"/>
          <p:cNvPicPr>
            <a:picLocks noChangeAspect="1"/>
          </p:cNvPicPr>
          <p:nvPr>
            <p:custDataLst>
              <p:tags r:id="rId7"/>
            </p:custDataLst>
          </p:nvPr>
        </p:nvPicPr>
        <p:blipFill>
          <a:blip r:embed="rId8"/>
          <a:srcRect l="26554" r="26554"/>
          <a:stretch>
            <a:fillRect/>
          </a:stretch>
        </p:blipFill>
        <p:spPr>
          <a:xfrm>
            <a:off x="215265" y="1390015"/>
            <a:ext cx="4987290" cy="4403725"/>
          </a:xfrm>
          <a:prstGeom prst="rect">
            <a:avLst/>
          </a:prstGeom>
        </p:spPr>
      </p:pic>
      <p:sp>
        <p:nvSpPr>
          <p:cNvPr id="9" name="文本框 8"/>
          <p:cNvSpPr txBox="1"/>
          <p:nvPr/>
        </p:nvSpPr>
        <p:spPr>
          <a:xfrm>
            <a:off x="6486525" y="1228090"/>
            <a:ext cx="4064000" cy="521970"/>
          </a:xfrm>
          <a:prstGeom prst="rect">
            <a:avLst/>
          </a:prstGeom>
          <a:noFill/>
        </p:spPr>
        <p:txBody>
          <a:bodyPr wrap="square" rtlCol="0">
            <a:spAutoFit/>
          </a:bodyPr>
          <a:p>
            <a:pPr algn="ctr"/>
            <a:r>
              <a:rPr lang="zh-CN" altLang="en-US" sz="2800" b="1"/>
              <a:t>爬取要求</a:t>
            </a:r>
            <a:endParaRPr lang="zh-CN" altLang="en-US" sz="2800" b="1"/>
          </a:p>
        </p:txBody>
      </p:sp>
      <p:sp>
        <p:nvSpPr>
          <p:cNvPr id="12" name="文本框 11"/>
          <p:cNvSpPr txBox="1"/>
          <p:nvPr/>
        </p:nvSpPr>
        <p:spPr>
          <a:xfrm>
            <a:off x="6568440" y="2276475"/>
            <a:ext cx="4216400" cy="2723515"/>
          </a:xfrm>
          <a:prstGeom prst="rect">
            <a:avLst/>
          </a:prstGeom>
          <a:noFill/>
        </p:spPr>
        <p:txBody>
          <a:bodyPr wrap="square" rtlCol="0">
            <a:noAutofit/>
          </a:bodyPr>
          <a:p>
            <a:r>
              <a:rPr lang="zh-CN" altLang="en-US"/>
              <a:t>需要爬取内容：</a:t>
            </a:r>
            <a:endParaRPr lang="zh-CN" altLang="en-US"/>
          </a:p>
          <a:p>
            <a:r>
              <a:rPr lang="zh-CN" altLang="en-US"/>
              <a:t>选择一个内容新颖的视频，爬取其评论信息</a:t>
            </a:r>
            <a:endParaRPr lang="zh-CN" altLang="en-US"/>
          </a:p>
          <a:p>
            <a:endParaRPr lang="zh-CN" altLang="en-US"/>
          </a:p>
          <a:p>
            <a:r>
              <a:rPr lang="zh-CN" altLang="en-US"/>
              <a:t>分析点：</a:t>
            </a:r>
            <a:endParaRPr lang="zh-CN" altLang="en-US"/>
          </a:p>
          <a:p>
            <a:r>
              <a:rPr lang="zh-CN" altLang="en-US"/>
              <a:t>分析各个评论传达出的情感态度，进行情感态度词条的统计，分析出该视频内容的好坏。</a:t>
            </a:r>
            <a:endParaRPr lang="en-US" altLang="zh-CN"/>
          </a:p>
        </p:txBody>
      </p:sp>
      <p:sp>
        <p:nvSpPr>
          <p:cNvPr id="8" name="文本框 7"/>
          <p:cNvSpPr txBox="1"/>
          <p:nvPr/>
        </p:nvSpPr>
        <p:spPr>
          <a:xfrm>
            <a:off x="5480050" y="5578475"/>
            <a:ext cx="6604635" cy="1198880"/>
          </a:xfrm>
          <a:prstGeom prst="rect">
            <a:avLst/>
          </a:prstGeom>
          <a:noFill/>
        </p:spPr>
        <p:txBody>
          <a:bodyPr wrap="square" rtlCol="0">
            <a:spAutoFit/>
          </a:bodyPr>
          <a:p>
            <a:r>
              <a:rPr lang="zh-CN" altLang="en-US"/>
              <a:t>选取视频为：AI越来越“变态”了，10大AI神器闻所未闻！</a:t>
            </a:r>
            <a:endParaRPr lang="zh-CN" altLang="en-US"/>
          </a:p>
          <a:p>
            <a:r>
              <a:rPr lang="zh-CN" altLang="en-US"/>
              <a:t>链接：https://www.bilibili.com/video/BV1Dh4y1B7hL/?vd_source=aa7ea87c008d6da6708ad822cc3ba7e0</a:t>
            </a: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0" y="300990"/>
            <a:ext cx="7272655" cy="735965"/>
            <a:chOff x="-8" y="474"/>
            <a:chExt cx="11453" cy="1159"/>
          </a:xfrm>
        </p:grpSpPr>
        <p:sp>
          <p:nvSpPr>
            <p:cNvPr id="4" name="等腰三角形 3"/>
            <p:cNvSpPr/>
            <p:nvPr/>
          </p:nvSpPr>
          <p:spPr>
            <a:xfrm rot="16200000" flipH="1" flipV="1">
              <a:off x="-117" y="583"/>
              <a:ext cx="719" cy="500"/>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493" y="520"/>
              <a:ext cx="10952" cy="1113"/>
            </a:xfrm>
            <a:prstGeom prst="rect">
              <a:avLst/>
            </a:prstGeom>
            <a:noFill/>
          </p:spPr>
          <p:txBody>
            <a:bodyPr wrap="square" rtlCol="0">
              <a:noAutofit/>
            </a:bodyPr>
            <a:p>
              <a:r>
                <a:rPr lang="en-US" altLang="zh-CN" sz="2800" b="1">
                  <a:solidFill>
                    <a:schemeClr val="accent1">
                      <a:lumMod val="75000"/>
                    </a:schemeClr>
                  </a:solidFill>
                </a:rPr>
                <a:t>5.</a:t>
              </a:r>
              <a:r>
                <a:rPr lang="zh-CN" altLang="en-US" sz="2800" b="1">
                  <a:solidFill>
                    <a:schemeClr val="accent1">
                      <a:lumMod val="75000"/>
                    </a:schemeClr>
                  </a:solidFill>
                </a:rPr>
                <a:t>单一视频一周内各个参数数据的爬取</a:t>
              </a:r>
              <a:endParaRPr lang="zh-CN" altLang="en-US" sz="2800" b="1">
                <a:solidFill>
                  <a:schemeClr val="accent1">
                    <a:lumMod val="75000"/>
                  </a:schemeClr>
                </a:solidFill>
              </a:endParaRPr>
            </a:p>
            <a:p>
              <a:endParaRPr lang="zh-CN" altLang="en-US" sz="2800" b="1">
                <a:solidFill>
                  <a:schemeClr val="accent1">
                    <a:lumMod val="75000"/>
                  </a:schemeClr>
                </a:solidFill>
              </a:endParaRPr>
            </a:p>
          </p:txBody>
        </p:sp>
      </p:grpSp>
      <p:sp>
        <p:nvSpPr>
          <p:cNvPr id="11" name="矩形 10"/>
          <p:cNvSpPr/>
          <p:nvPr/>
        </p:nvSpPr>
        <p:spPr>
          <a:xfrm>
            <a:off x="6651625" y="1758950"/>
            <a:ext cx="3600000" cy="18000"/>
          </a:xfrm>
          <a:prstGeom prst="rect">
            <a:avLst/>
          </a:prstGeom>
          <a:solidFill>
            <a:schemeClr val="accent2">
              <a:lumMod val="60000"/>
              <a:lumOff val="4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5" name="组合 14"/>
          <p:cNvGrpSpPr/>
          <p:nvPr/>
        </p:nvGrpSpPr>
        <p:grpSpPr>
          <a:xfrm>
            <a:off x="5226050" y="2094230"/>
            <a:ext cx="460375" cy="436880"/>
            <a:chOff x="8230" y="3354"/>
            <a:chExt cx="772" cy="772"/>
          </a:xfrm>
        </p:grpSpPr>
        <p:sp>
          <p:nvSpPr>
            <p:cNvPr id="13" name="椭圆 12"/>
            <p:cNvSpPr/>
            <p:nvPr/>
          </p:nvSpPr>
          <p:spPr>
            <a:xfrm>
              <a:off x="8230" y="3354"/>
              <a:ext cx="772" cy="772"/>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 name="图片 13" descr="373182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9" y="3503"/>
              <a:ext cx="474" cy="474"/>
            </a:xfrm>
            <a:prstGeom prst="rect">
              <a:avLst/>
            </a:prstGeom>
          </p:spPr>
        </p:pic>
      </p:grpSp>
      <p:grpSp>
        <p:nvGrpSpPr>
          <p:cNvPr id="18" name="组合 17"/>
          <p:cNvGrpSpPr/>
          <p:nvPr/>
        </p:nvGrpSpPr>
        <p:grpSpPr>
          <a:xfrm>
            <a:off x="5226050" y="4900930"/>
            <a:ext cx="459740" cy="436880"/>
            <a:chOff x="8230" y="7718"/>
            <a:chExt cx="724" cy="688"/>
          </a:xfrm>
        </p:grpSpPr>
        <p:sp>
          <p:nvSpPr>
            <p:cNvPr id="20" name="椭圆 19"/>
            <p:cNvSpPr/>
            <p:nvPr/>
          </p:nvSpPr>
          <p:spPr>
            <a:xfrm>
              <a:off x="8230" y="771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图片 27" descr="3636028"/>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18" y="7888"/>
              <a:ext cx="349" cy="349"/>
            </a:xfrm>
            <a:prstGeom prst="rect">
              <a:avLst/>
            </a:prstGeom>
          </p:spPr>
        </p:pic>
      </p:grpSp>
      <p:grpSp>
        <p:nvGrpSpPr>
          <p:cNvPr id="16" name="组合 15"/>
          <p:cNvGrpSpPr/>
          <p:nvPr/>
        </p:nvGrpSpPr>
        <p:grpSpPr>
          <a:xfrm>
            <a:off x="5226050" y="3497580"/>
            <a:ext cx="459740" cy="436880"/>
            <a:chOff x="8230" y="5508"/>
            <a:chExt cx="724" cy="688"/>
          </a:xfrm>
        </p:grpSpPr>
        <p:sp>
          <p:nvSpPr>
            <p:cNvPr id="17" name="椭圆 16"/>
            <p:cNvSpPr/>
            <p:nvPr/>
          </p:nvSpPr>
          <p:spPr>
            <a:xfrm>
              <a:off x="8230" y="5508"/>
              <a:ext cx="725" cy="688"/>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3632486"/>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92" y="5651"/>
              <a:ext cx="402" cy="402"/>
            </a:xfrm>
            <a:prstGeom prst="rect">
              <a:avLst/>
            </a:prstGeom>
          </p:spPr>
        </p:pic>
      </p:grpSp>
      <p:sp>
        <p:nvSpPr>
          <p:cNvPr id="19" name="椭圆 18"/>
          <p:cNvSpPr/>
          <p:nvPr/>
        </p:nvSpPr>
        <p:spPr>
          <a:xfrm>
            <a:off x="10414635" y="2029460"/>
            <a:ext cx="1905000" cy="1905000"/>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椭圆 2"/>
          <p:cNvSpPr/>
          <p:nvPr/>
        </p:nvSpPr>
        <p:spPr>
          <a:xfrm>
            <a:off x="10182225" y="4548505"/>
            <a:ext cx="888365" cy="88836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1664950" y="5700395"/>
            <a:ext cx="263525" cy="263525"/>
          </a:xfrm>
          <a:prstGeom prst="ellipse">
            <a:avLst/>
          </a:prstGeom>
          <a:solidFill>
            <a:schemeClr val="accent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descr="C:/Users/17844/Desktop/爬虫答辩/图片4.png图片4"/>
          <p:cNvPicPr>
            <a:picLocks noChangeAspect="1"/>
          </p:cNvPicPr>
          <p:nvPr>
            <p:custDataLst>
              <p:tags r:id="rId7"/>
            </p:custDataLst>
          </p:nvPr>
        </p:nvPicPr>
        <p:blipFill>
          <a:blip r:embed="rId8"/>
          <a:srcRect l="23526" r="23526"/>
          <a:stretch>
            <a:fillRect/>
          </a:stretch>
        </p:blipFill>
        <p:spPr>
          <a:xfrm>
            <a:off x="215265" y="1390015"/>
            <a:ext cx="4987290" cy="4403725"/>
          </a:xfrm>
          <a:prstGeom prst="rect">
            <a:avLst/>
          </a:prstGeom>
        </p:spPr>
      </p:pic>
      <p:sp>
        <p:nvSpPr>
          <p:cNvPr id="9" name="文本框 8"/>
          <p:cNvSpPr txBox="1"/>
          <p:nvPr/>
        </p:nvSpPr>
        <p:spPr>
          <a:xfrm>
            <a:off x="6486525" y="1228090"/>
            <a:ext cx="4064000" cy="521970"/>
          </a:xfrm>
          <a:prstGeom prst="rect">
            <a:avLst/>
          </a:prstGeom>
          <a:noFill/>
        </p:spPr>
        <p:txBody>
          <a:bodyPr wrap="square" rtlCol="0">
            <a:spAutoFit/>
          </a:bodyPr>
          <a:p>
            <a:pPr algn="ctr"/>
            <a:r>
              <a:rPr lang="zh-CN" altLang="en-US" sz="2800" b="1"/>
              <a:t>爬取要求</a:t>
            </a:r>
            <a:endParaRPr lang="zh-CN" altLang="en-US" sz="2800" b="1"/>
          </a:p>
        </p:txBody>
      </p:sp>
      <p:sp>
        <p:nvSpPr>
          <p:cNvPr id="12" name="文本框 11"/>
          <p:cNvSpPr txBox="1"/>
          <p:nvPr/>
        </p:nvSpPr>
        <p:spPr>
          <a:xfrm>
            <a:off x="6568440" y="2031365"/>
            <a:ext cx="4216400" cy="2262505"/>
          </a:xfrm>
          <a:prstGeom prst="rect">
            <a:avLst/>
          </a:prstGeom>
          <a:noFill/>
        </p:spPr>
        <p:txBody>
          <a:bodyPr wrap="square" rtlCol="0">
            <a:noAutofit/>
          </a:bodyPr>
          <a:p>
            <a:endParaRPr lang="zh-CN" altLang="en-US"/>
          </a:p>
          <a:p>
            <a:r>
              <a:rPr lang="zh-CN" altLang="en-US"/>
              <a:t>需要爬取内容：</a:t>
            </a:r>
            <a:endParaRPr lang="zh-CN" altLang="en-US"/>
          </a:p>
          <a:p>
            <a:r>
              <a:rPr lang="zh-CN" altLang="en-US"/>
              <a:t>该视频一周内的观看量, 弹幕数, 点赞数, 投币数, 收藏数, 转发数。</a:t>
            </a:r>
            <a:endParaRPr lang="zh-CN" altLang="en-US"/>
          </a:p>
          <a:p>
            <a:endParaRPr lang="zh-CN" altLang="en-US"/>
          </a:p>
          <a:p>
            <a:r>
              <a:rPr lang="zh-CN" altLang="en-US"/>
              <a:t>分析点：</a:t>
            </a:r>
            <a:endParaRPr lang="zh-CN" altLang="en-US"/>
          </a:p>
          <a:p>
            <a:r>
              <a:rPr lang="zh-CN" altLang="en-US"/>
              <a:t>分析该视频一周内各个数据的变化，推断出该视频的热度以及受欢迎度。</a:t>
            </a:r>
            <a:endParaRPr lang="zh-CN" altLang="en-US"/>
          </a:p>
          <a:p>
            <a:endParaRPr lang="zh-CN" altLang="en-US"/>
          </a:p>
        </p:txBody>
      </p:sp>
      <p:sp>
        <p:nvSpPr>
          <p:cNvPr id="8" name="文本框 7"/>
          <p:cNvSpPr txBox="1"/>
          <p:nvPr/>
        </p:nvSpPr>
        <p:spPr>
          <a:xfrm>
            <a:off x="5781675" y="4693920"/>
            <a:ext cx="5474335" cy="2030095"/>
          </a:xfrm>
          <a:prstGeom prst="rect">
            <a:avLst/>
          </a:prstGeom>
          <a:noFill/>
        </p:spPr>
        <p:txBody>
          <a:bodyPr wrap="square" rtlCol="0">
            <a:spAutoFit/>
          </a:bodyPr>
          <a:p>
            <a:r>
              <a:rPr lang="zh-CN" altLang="en-US"/>
              <a:t>选取视频为：《崩坏：星穹铁道》镜流角色PV——「剑出无回」</a:t>
            </a:r>
            <a:endParaRPr lang="zh-CN" altLang="en-US"/>
          </a:p>
          <a:p>
            <a:r>
              <a:rPr lang="zh-CN" altLang="en-US"/>
              <a:t>链接：https://www.bilibili.com/video/BV1vw411r7yL/?spm_id_from=333.337.search-card.all.click&amp;vd_source=5bfdd9c5aae2db8e974ef5d8db543de8</a:t>
            </a:r>
            <a:endParaRPr lang="zh-CN" altLang="en-US"/>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2000">
        <p:wipe dir="r"/>
      </p:transition>
    </mc:Choice>
    <mc:Fallback>
      <p:transition spd="slow">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500"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ppt_w*0.7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tags/tag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2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45.xml><?xml version="1.0" encoding="utf-8"?>
<p:tagLst xmlns:p="http://schemas.openxmlformats.org/presentationml/2006/main">
  <p:tag name="commondata" val="eyJoZGlkIjoiMmMwNTJiMmI3MjEyZTliNzFhZjFiNGUxMjAyYjE3OTUifQ=="/>
  <p:tag name="KSO_WPP_MARK_KEY" val="d539c7b0-feb2-4db9-95a7-2e51b10d769a"/>
  <p:tag name="COMMONDATA" val="eyJoZGlkIjoiNmFmNjA5NGY0N2JjZDg5YzkxMDdhYTQ3Y2JiNTRjZjIi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heme/theme1.xml><?xml version="1.0" encoding="utf-8"?>
<a:theme xmlns:a="http://schemas.openxmlformats.org/drawingml/2006/main" name="WPS">
  <a:themeElements>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2040</Words>
  <Application>WPS 演示</Application>
  <PresentationFormat>宽屏</PresentationFormat>
  <Paragraphs>188</Paragraphs>
  <Slides>23</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23</vt:i4>
      </vt:variant>
    </vt:vector>
  </HeadingPairs>
  <TitlesOfParts>
    <vt:vector size="30" baseType="lpstr">
      <vt:lpstr>Arial</vt:lpstr>
      <vt:lpstr>宋体</vt:lpstr>
      <vt:lpstr>Wingdings</vt:lpstr>
      <vt:lpstr>微软雅黑</vt:lpstr>
      <vt:lpstr>Calibri</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胡耀文</dc:creator>
  <cp:lastModifiedBy>WPS_1658315631</cp:lastModifiedBy>
  <cp:revision>10</cp:revision>
  <dcterms:created xsi:type="dcterms:W3CDTF">2023-10-15T14:16:00Z</dcterms:created>
  <dcterms:modified xsi:type="dcterms:W3CDTF">2023-10-16T10:58:55Z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956F6616CBDB40379C38B6D79D05C82D_13</vt:lpwstr>
  </property>
  <property fmtid="{D5CDD505-2E9C-101B-9397-08002B2CF9AE}" pid="3" name="KSOProductBuildVer">
    <vt:lpwstr>2052-12.1.0.15712</vt:lpwstr>
  </property>
</Properties>
</file>